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Roboto Thin"/>
      <p:regular r:id="rId29"/>
      <p:bold r:id="rId30"/>
      <p:italic r:id="rId31"/>
      <p:boldItalic r:id="rId32"/>
    </p:embeddedFont>
    <p:embeddedFont>
      <p:font typeface="Roboto"/>
      <p:regular r:id="rId33"/>
      <p:bold r:id="rId34"/>
      <p:italic r:id="rId35"/>
      <p:boldItalic r:id="rId36"/>
    </p:embeddedFont>
    <p:embeddedFont>
      <p:font typeface="Roboto Medium"/>
      <p:regular r:id="rId37"/>
      <p:bold r:id="rId38"/>
      <p:italic r:id="rId39"/>
      <p:boldItalic r:id="rId40"/>
    </p:embeddedFont>
    <p:embeddedFont>
      <p:font typeface="Lato"/>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20" Type="http://schemas.openxmlformats.org/officeDocument/2006/relationships/slide" Target="slides/slide15.xml"/><Relationship Id="rId42" Type="http://schemas.openxmlformats.org/officeDocument/2006/relationships/font" Target="fonts/Lato-bold.fntdata"/><Relationship Id="rId41" Type="http://schemas.openxmlformats.org/officeDocument/2006/relationships/font" Target="fonts/Lato-regular.fntdata"/><Relationship Id="rId22" Type="http://schemas.openxmlformats.org/officeDocument/2006/relationships/slide" Target="slides/slide17.xml"/><Relationship Id="rId44" Type="http://schemas.openxmlformats.org/officeDocument/2006/relationships/font" Target="fonts/Lato-boldItalic.fntdata"/><Relationship Id="rId21" Type="http://schemas.openxmlformats.org/officeDocument/2006/relationships/slide" Target="slides/slide16.xml"/><Relationship Id="rId43" Type="http://schemas.openxmlformats.org/officeDocument/2006/relationships/font" Target="fonts/Lato-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Thin-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Thin-italic.fntdata"/><Relationship Id="rId30" Type="http://schemas.openxmlformats.org/officeDocument/2006/relationships/font" Target="fonts/RobotoThin-bold.fntdata"/><Relationship Id="rId11" Type="http://schemas.openxmlformats.org/officeDocument/2006/relationships/slide" Target="slides/slide6.xml"/><Relationship Id="rId33" Type="http://schemas.openxmlformats.org/officeDocument/2006/relationships/font" Target="fonts/Roboto-regular.fntdata"/><Relationship Id="rId10" Type="http://schemas.openxmlformats.org/officeDocument/2006/relationships/slide" Target="slides/slide5.xml"/><Relationship Id="rId32" Type="http://schemas.openxmlformats.org/officeDocument/2006/relationships/font" Target="fonts/RobotoThin-boldItalic.fntdata"/><Relationship Id="rId13" Type="http://schemas.openxmlformats.org/officeDocument/2006/relationships/slide" Target="slides/slide8.xml"/><Relationship Id="rId35" Type="http://schemas.openxmlformats.org/officeDocument/2006/relationships/font" Target="fonts/Roboto-italic.fntdata"/><Relationship Id="rId12" Type="http://schemas.openxmlformats.org/officeDocument/2006/relationships/slide" Target="slides/slide7.xml"/><Relationship Id="rId34" Type="http://schemas.openxmlformats.org/officeDocument/2006/relationships/font" Target="fonts/Roboto-bold.fntdata"/><Relationship Id="rId15" Type="http://schemas.openxmlformats.org/officeDocument/2006/relationships/slide" Target="slides/slide10.xml"/><Relationship Id="rId37" Type="http://schemas.openxmlformats.org/officeDocument/2006/relationships/font" Target="fonts/RobotoMedium-regular.fntdata"/><Relationship Id="rId14" Type="http://schemas.openxmlformats.org/officeDocument/2006/relationships/slide" Target="slides/slide9.xml"/><Relationship Id="rId36" Type="http://schemas.openxmlformats.org/officeDocument/2006/relationships/font" Target="fonts/Roboto-boldItalic.fntdata"/><Relationship Id="rId17" Type="http://schemas.openxmlformats.org/officeDocument/2006/relationships/slide" Target="slides/slide12.xml"/><Relationship Id="rId39" Type="http://schemas.openxmlformats.org/officeDocument/2006/relationships/font" Target="fonts/RobotoMedium-italic.fntdata"/><Relationship Id="rId16" Type="http://schemas.openxmlformats.org/officeDocument/2006/relationships/slide" Target="slides/slide11.xml"/><Relationship Id="rId38" Type="http://schemas.openxmlformats.org/officeDocument/2006/relationships/font" Target="fonts/RobotoMedium-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c435265a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1c435265a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could be perceived as an innovative product since it is a modern and cutting-edge approach. The device simplifies, speeds up, and improves cocktail-making efficiency, making the product more convenient for the customers. The product is sophisticated and seems to be luxurious. Therefore, the value proposition that distinguishes Drinkworks from other players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is an innovative product in which you can make high-quality cocktails at home comfort from a pod with the convenience of the distance of a touch of a button.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 positioning of Drinkworks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provides an excellent solution for making cocktails without getting out of home by offering a machine that could produce various high-quality leverages from pods at the touch of a button. It is a practical solution for those who want to drink alone or with friends in their own home without losing the quality of the leverages or spending time experimenting and testing recipes. That product provides a worry-free mind. It sparks good times, creates memories, and generates an atmosphere of happiness.</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 are some advantages and disadvantages to selling pods with or without alcohol.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Mixer pods without alcohol would contain all the ingredients necessary for a particular cocktail, and users would add their alcohol to it.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Therefore, the mixer pod's advantages are: </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cheaper</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might avoid regulatory problems for distribution</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more accessible for consumers to comprehend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 add their preferred alcohol brand and the desired amount </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And the disadvantages of the mixer pods are:</a:t>
            </a:r>
            <a:endParaRPr>
              <a:solidFill>
                <a:srgbClr val="0E101A"/>
              </a:solidFill>
            </a:endParaRPr>
          </a:p>
          <a:p>
            <a:pPr indent="-317500" lvl="0" marL="457200" rtl="0" algn="l">
              <a:lnSpc>
                <a:spcPct val="115000"/>
              </a:lnSpc>
              <a:spcBef>
                <a:spcPts val="0"/>
              </a:spcBef>
              <a:spcAft>
                <a:spcPts val="0"/>
              </a:spcAft>
              <a:buClr>
                <a:srgbClr val="0E101A"/>
              </a:buClr>
              <a:buSzPts val="1400"/>
              <a:buChar char="●"/>
            </a:pPr>
            <a:r>
              <a:rPr lang="pt-PT">
                <a:solidFill>
                  <a:srgbClr val="0E101A"/>
                </a:solidFill>
              </a:rPr>
              <a:t>it’s not so practical for the consumers who don’t care about the alcoholic brand</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On the other hand, the alcoholic pods present the pros and cons below.</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disadvantages: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difficulty to the customer to understand how could fit a whole drink in the pod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face distribution hurdles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can't add their preferred alcohol brand or the desired amount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ease and convenience of making a cocktail at the touch of a button</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Despite mixer pods presenting many advantages, we believe that Drinkworks should introduce alcoholic pods since we think this is the innovative key to that product, have cocktails at a distance of a button.</a:t>
            </a:r>
            <a:endParaRPr>
              <a:solidFill>
                <a:srgbClr val="0E101A"/>
              </a:solidFill>
            </a:endParaRPr>
          </a:p>
          <a:p>
            <a:pPr indent="0" lvl="0" marL="0" rtl="0" algn="l">
              <a:lnSpc>
                <a:spcPct val="115000"/>
              </a:lnSpc>
              <a:spcBef>
                <a:spcPts val="0"/>
              </a:spcBef>
              <a:spcAft>
                <a:spcPts val="0"/>
              </a:spcAft>
              <a:buNone/>
            </a:pPr>
            <a:r>
              <a:rPr lang="pt-PT">
                <a:solidFill>
                  <a:srgbClr val="0E101A"/>
                </a:solidFill>
              </a:rPr>
              <a:t>To contour the disadvantages of the alcoholic pods is essential to advertise and clarify to customers about the product and sell the pods in liquor stores. The machines should be sold online and in retail stores.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c435265a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c435265a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could be perceived as an innovative product since it is a modern and cutting-edge approach. The device simplifies, speeds up, and improves cocktail-making efficiency, making the product more convenient for the customers. The product is sophisticated and seems to be luxurious. Therefore, the value proposition that distinguishes Drinkworks from other players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is an innovative product in which you can make high-quality cocktails at home comfort from a pod with the convenience of the distance of a touch of a button.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 positioning of Drinkworks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provides an excellent solution for making cocktails without getting out of home by offering a machine that could produce various high-quality leverages from pods at the touch of a button. It is a practical solution for those who want to drink alone or with friends in their own home without losing the quality of the leverages or spending time experimenting and testing recipes. That product provides a worry-free mind. It sparks good times, creates memories, and generates an atmosphere of happiness.</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 are some advantages and disadvantages to selling pods with or without alcohol.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Mixer pods without alcohol would contain all the ingredients necessary for a particular cocktail, and users would add their alcohol to it.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Therefore, the mixer pod's advantages are: </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cheaper</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might avoid regulatory problems for distribution</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more accessible for consumers to comprehend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 add their preferred alcohol brand and the desired amount </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None/>
            </a:pPr>
            <a:r>
              <a:rPr lang="pt-PT">
                <a:solidFill>
                  <a:srgbClr val="0E101A"/>
                </a:solidFill>
              </a:rPr>
              <a:t>And the disadvantages of the mixer pods are:</a:t>
            </a:r>
            <a:endParaRPr>
              <a:solidFill>
                <a:srgbClr val="0E101A"/>
              </a:solidFill>
            </a:endParaRPr>
          </a:p>
          <a:p>
            <a:pPr indent="-317500" lvl="0" marL="457200" rtl="0" algn="l">
              <a:lnSpc>
                <a:spcPct val="115000"/>
              </a:lnSpc>
              <a:spcBef>
                <a:spcPts val="0"/>
              </a:spcBef>
              <a:spcAft>
                <a:spcPts val="0"/>
              </a:spcAft>
              <a:buClr>
                <a:srgbClr val="0E101A"/>
              </a:buClr>
              <a:buSzPts val="1400"/>
              <a:buChar char="●"/>
            </a:pPr>
            <a:r>
              <a:rPr lang="pt-PT">
                <a:solidFill>
                  <a:srgbClr val="0E101A"/>
                </a:solidFill>
              </a:rPr>
              <a:t>it’s not so </a:t>
            </a:r>
            <a:r>
              <a:rPr lang="pt-PT">
                <a:solidFill>
                  <a:srgbClr val="0E101A"/>
                </a:solidFill>
              </a:rPr>
              <a:t>practical</a:t>
            </a:r>
            <a:r>
              <a:rPr lang="pt-PT">
                <a:solidFill>
                  <a:srgbClr val="0E101A"/>
                </a:solidFill>
              </a:rPr>
              <a:t> for the consumers who don’t care about the alcoholic brand</a:t>
            </a:r>
            <a:endParaRPr sz="1300">
              <a:solidFill>
                <a:srgbClr val="0E101A"/>
              </a:solidFill>
            </a:endParaRPr>
          </a:p>
          <a:p>
            <a:pPr indent="0" lvl="0" marL="0" rtl="0" algn="l">
              <a:lnSpc>
                <a:spcPct val="115000"/>
              </a:lnSpc>
              <a:spcBef>
                <a:spcPts val="0"/>
              </a:spcBef>
              <a:spcAft>
                <a:spcPts val="0"/>
              </a:spcAft>
              <a:buNone/>
            </a:pPr>
            <a:r>
              <a:t/>
            </a:r>
            <a:endParaRPr sz="1300">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On the other hand, the alcoholic pods present the pros and cons below.</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disadvantages: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difficulty to the customer to understand how could fit a whole drink in the pod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face distribution hurdles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can't add their preferred alcohol brand or the desired amount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ease and convenience of making a cocktail at the touch of a button</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Despite mixer pods presenting many advantages, we believe that Drinkworks should introduce alcoholic pods since we think this is the innovative key to that product, have cocktails at a distance of a button.</a:t>
            </a:r>
            <a:endParaRPr>
              <a:solidFill>
                <a:srgbClr val="0E101A"/>
              </a:solidFill>
            </a:endParaRPr>
          </a:p>
          <a:p>
            <a:pPr indent="0" lvl="0" marL="0" rtl="0" algn="l">
              <a:lnSpc>
                <a:spcPct val="115000"/>
              </a:lnSpc>
              <a:spcBef>
                <a:spcPts val="0"/>
              </a:spcBef>
              <a:spcAft>
                <a:spcPts val="0"/>
              </a:spcAft>
              <a:buNone/>
            </a:pPr>
            <a:r>
              <a:rPr lang="pt-PT">
                <a:solidFill>
                  <a:srgbClr val="0E101A"/>
                </a:solidFill>
              </a:rPr>
              <a:t>To contour the disadvantages of the alcoholic pods is essential to advertise and clarify to customers about the product and sell the pods in liquor stores. The machines should be sold online and in retail stores.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1c435265a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1c435265a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could be perceived as an innovative product since it is a modern and cutting-edge approach. The device simplifies, speeds up, and improves cocktail-making efficiency, making the product more convenient for the customers. The product is sophisticated and seems to be luxurious. Therefore, the value proposition that distinguishes Drinkworks from other players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is an innovative product in which you can make high-quality cocktails at home comfort from a pod with the convenience of the distance of a touch of a button.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 positioning of Drinkworks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provides an excellent solution for making cocktails without getting out of home by offering a machine that could produce various high-quality leverages from pods at the touch of a button. It is a practical solution for those who want to drink alone or with friends in their own home without losing the quality of the leverages or spending time experimenting and testing recipes. That product provides a worry-free mind. It sparks good times, creates memories, and generates an atmosphere of happiness.</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 are some advantages and disadvantages to selling pods with or without alcohol.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Mixer pods without alcohol would contain all the ingredients necessary for a particular cocktail, and users would add their alcohol to it.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Therefore, the mixer pod's advantages are: </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cheaper</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might avoid regulatory problems for distribution</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more accessible for consumers to comprehend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 add their preferred alcohol brand and the desired amount </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And the disadvantages of the mixer pods are:</a:t>
            </a:r>
            <a:endParaRPr>
              <a:solidFill>
                <a:srgbClr val="0E101A"/>
              </a:solidFill>
            </a:endParaRPr>
          </a:p>
          <a:p>
            <a:pPr indent="-317500" lvl="0" marL="457200" rtl="0" algn="l">
              <a:lnSpc>
                <a:spcPct val="115000"/>
              </a:lnSpc>
              <a:spcBef>
                <a:spcPts val="0"/>
              </a:spcBef>
              <a:spcAft>
                <a:spcPts val="0"/>
              </a:spcAft>
              <a:buClr>
                <a:srgbClr val="0E101A"/>
              </a:buClr>
              <a:buSzPts val="1400"/>
              <a:buChar char="●"/>
            </a:pPr>
            <a:r>
              <a:rPr lang="pt-PT">
                <a:solidFill>
                  <a:srgbClr val="0E101A"/>
                </a:solidFill>
              </a:rPr>
              <a:t>it’s not so practical for the consumers who don’t care about the alcoholic brand</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On the other hand, the alcoholic pods present the pros and cons below.</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disadvantages: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difficulty to the customer to understand how could fit a whole drink in the pod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face distribution hurdles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can't add their preferred alcohol brand or the desired amount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ease and convenience of making a cocktail at the touch of a button</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Despite mixer pods presenting many advantages, we believe that Drinkworks should introduce alcoholic pods since we think this is the innovative key to that product, have cocktails at a distance of a button.</a:t>
            </a:r>
            <a:endParaRPr>
              <a:solidFill>
                <a:srgbClr val="0E101A"/>
              </a:solidFill>
            </a:endParaRPr>
          </a:p>
          <a:p>
            <a:pPr indent="0" lvl="0" marL="0" rtl="0" algn="l">
              <a:lnSpc>
                <a:spcPct val="115000"/>
              </a:lnSpc>
              <a:spcBef>
                <a:spcPts val="0"/>
              </a:spcBef>
              <a:spcAft>
                <a:spcPts val="0"/>
              </a:spcAft>
              <a:buNone/>
            </a:pPr>
            <a:r>
              <a:rPr lang="pt-PT">
                <a:solidFill>
                  <a:srgbClr val="0E101A"/>
                </a:solidFill>
              </a:rPr>
              <a:t>To contour the disadvantages of the alcoholic pods is essential to advertise and clarify to customers about the product and sell the pods in liquor stores. The machines should be sold online and in retail stores.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1c42feee0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1c42feee0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250">
                <a:solidFill>
                  <a:schemeClr val="dk1"/>
                </a:solidFill>
                <a:latin typeface="Times New Roman"/>
                <a:ea typeface="Times New Roman"/>
                <a:cs typeface="Times New Roman"/>
                <a:sym typeface="Times New Roman"/>
              </a:rPr>
              <a:t>42% of the respondents were not interested</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pt-PT" sz="1250">
                <a:solidFill>
                  <a:schemeClr val="dk1"/>
                </a:solidFill>
                <a:latin typeface="Times New Roman"/>
                <a:ea typeface="Times New Roman"/>
                <a:cs typeface="Times New Roman"/>
                <a:sym typeface="Times New Roman"/>
              </a:rPr>
              <a:t>New concept with limited competition therefore value-based pricing should be the best approach to find ideal pricing.</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28c870371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28c870371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1c4c1608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1c4c1608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250">
                <a:solidFill>
                  <a:schemeClr val="dk1"/>
                </a:solidFill>
                <a:latin typeface="Times New Roman"/>
                <a:ea typeface="Times New Roman"/>
                <a:cs typeface="Times New Roman"/>
                <a:sym typeface="Times New Roman"/>
              </a:rPr>
              <a:t>E</a:t>
            </a:r>
            <a:r>
              <a:rPr lang="pt-PT" sz="1250">
                <a:solidFill>
                  <a:schemeClr val="dk1"/>
                </a:solidFill>
                <a:latin typeface="Times New Roman"/>
                <a:ea typeface="Times New Roman"/>
                <a:cs typeface="Times New Roman"/>
                <a:sym typeface="Times New Roman"/>
              </a:rPr>
              <a:t>ach Drinkworks Home Bar would cost approximately $250.</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pt-PT" sz="1250">
                <a:solidFill>
                  <a:schemeClr val="dk1"/>
                </a:solidFill>
                <a:latin typeface="Times New Roman"/>
                <a:ea typeface="Times New Roman"/>
                <a:cs typeface="Times New Roman"/>
                <a:sym typeface="Times New Roman"/>
              </a:rPr>
              <a:t>According to our strategy, the appliance should be sold in a way not to maximise profit but to maximise the number of customers reached.</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pt-PT" sz="1250">
                <a:solidFill>
                  <a:schemeClr val="dk1"/>
                </a:solidFill>
                <a:latin typeface="Times New Roman"/>
                <a:ea typeface="Times New Roman"/>
                <a:cs typeface="Times New Roman"/>
                <a:sym typeface="Times New Roman"/>
              </a:rPr>
              <a:t>The ideal price we chose would then be $299.00 because between all prices that do not require losses selling the appliance, it is the one to reach more clients.</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pt-PT" sz="1250">
                <a:solidFill>
                  <a:schemeClr val="dk1"/>
                </a:solidFill>
                <a:latin typeface="Times New Roman"/>
                <a:ea typeface="Times New Roman"/>
                <a:cs typeface="Times New Roman"/>
                <a:sym typeface="Times New Roman"/>
              </a:rPr>
              <a:t>With the $299.00 one of the target market segments is reached, that being </a:t>
            </a:r>
            <a:r>
              <a:rPr lang="pt-PT" sz="1250">
                <a:solidFill>
                  <a:schemeClr val="dk1"/>
                </a:solidFill>
                <a:latin typeface="Times New Roman"/>
                <a:ea typeface="Times New Roman"/>
                <a:cs typeface="Times New Roman"/>
                <a:sym typeface="Times New Roman"/>
              </a:rPr>
              <a:t>young adults who live in an urban area, socialize at home at least once a week, and have higher household income levels.</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28c870371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28c870371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PT" sz="1250">
                <a:solidFill>
                  <a:schemeClr val="dk1"/>
                </a:solidFill>
                <a:latin typeface="Times New Roman"/>
                <a:ea typeface="Times New Roman"/>
                <a:cs typeface="Times New Roman"/>
                <a:sym typeface="Times New Roman"/>
              </a:rPr>
              <a:t>According to our chosen strategy, Drinkworks should maximise profit on the pods.</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pt-PT" sz="1250">
                <a:solidFill>
                  <a:schemeClr val="dk1"/>
                </a:solidFill>
                <a:latin typeface="Times New Roman"/>
                <a:ea typeface="Times New Roman"/>
                <a:cs typeface="Times New Roman"/>
                <a:sym typeface="Times New Roman"/>
              </a:rPr>
              <a:t>Based on the experiments conducted by Drinkworks on willingness to pay in 2017 we calculated estimated profit values for each pod pricing.</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pt-PT" sz="1250">
                <a:solidFill>
                  <a:schemeClr val="dk1"/>
                </a:solidFill>
                <a:latin typeface="Times New Roman"/>
                <a:ea typeface="Times New Roman"/>
                <a:cs typeface="Times New Roman"/>
                <a:sym typeface="Times New Roman"/>
              </a:rPr>
              <a:t>With the results, the prices that maximise profit for beer pods, cocktail pods and non </a:t>
            </a:r>
            <a:r>
              <a:rPr lang="pt-PT" sz="1250">
                <a:solidFill>
                  <a:schemeClr val="dk1"/>
                </a:solidFill>
                <a:latin typeface="Times New Roman"/>
                <a:ea typeface="Times New Roman"/>
                <a:cs typeface="Times New Roman"/>
                <a:sym typeface="Times New Roman"/>
              </a:rPr>
              <a:t>alcoholic</a:t>
            </a:r>
            <a:r>
              <a:rPr lang="pt-PT" sz="1250">
                <a:solidFill>
                  <a:schemeClr val="dk1"/>
                </a:solidFill>
                <a:latin typeface="Times New Roman"/>
                <a:ea typeface="Times New Roman"/>
                <a:cs typeface="Times New Roman"/>
                <a:sym typeface="Times New Roman"/>
              </a:rPr>
              <a:t> mixer pods are 4.00$, 6.00$ and 2.50, respectively.</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pt-PT" sz="1250">
                <a:solidFill>
                  <a:schemeClr val="dk1"/>
                </a:solidFill>
                <a:latin typeface="Times New Roman"/>
                <a:ea typeface="Times New Roman"/>
                <a:cs typeface="Times New Roman"/>
                <a:sym typeface="Times New Roman"/>
              </a:rPr>
              <a:t>(</a:t>
            </a:r>
            <a:r>
              <a:rPr lang="pt-PT" sz="1250">
                <a:solidFill>
                  <a:schemeClr val="dk1"/>
                </a:solidFill>
                <a:latin typeface="Times New Roman"/>
                <a:ea typeface="Times New Roman"/>
                <a:cs typeface="Times New Roman"/>
                <a:sym typeface="Times New Roman"/>
              </a:rPr>
              <a:t>cocktail pods, non-alcoholic mixer pods, and beer pods were $1.20, $0.95, and $1.10, respectively</a:t>
            </a:r>
            <a:r>
              <a:rPr lang="pt-PT" sz="1250">
                <a:solidFill>
                  <a:schemeClr val="dk1"/>
                </a:solidFill>
                <a:latin typeface="Times New Roman"/>
                <a:ea typeface="Times New Roman"/>
                <a:cs typeface="Times New Roman"/>
                <a:sym typeface="Times New Roman"/>
              </a:rPr>
              <a:t>)</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25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28c8715d3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28c8715d3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a:t>In order to make a decision either if DrinkWorks will be </a:t>
            </a:r>
            <a:r>
              <a:rPr lang="pt-PT"/>
              <a:t>successfully</a:t>
            </a:r>
            <a:r>
              <a:rPr lang="pt-PT"/>
              <a:t> or not, the group made a SWOT analyses to put advantages and </a:t>
            </a:r>
            <a:r>
              <a:rPr lang="pt-PT"/>
              <a:t>disadvantages</a:t>
            </a:r>
            <a:r>
              <a:rPr lang="pt-PT"/>
              <a:t> of this product in perspective.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28c8715d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28c8715d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PT"/>
              <a:t>The main risk opportunity identified is the target audience which is very specific and relatively small since DrinkWorks is a luxury product and dispensable. With that in mind, Keuring should invest in marketing campaigns for the target audience and a customer-proximity system. Invest in automation of the system(investing in technologies → automatic help, fast responses, easy and simplistic buying). </a:t>
            </a:r>
            <a:endParaRPr/>
          </a:p>
          <a:p>
            <a:pPr indent="0" lvl="0" marL="0" rtl="0" algn="l">
              <a:spcBef>
                <a:spcPts val="0"/>
              </a:spcBef>
              <a:spcAft>
                <a:spcPts val="0"/>
              </a:spcAft>
              <a:buClr>
                <a:schemeClr val="dk1"/>
              </a:buClr>
              <a:buSzPts val="1100"/>
              <a:buFont typeface="Arial"/>
              <a:buNone/>
            </a:pPr>
            <a:r>
              <a:rPr lang="pt-PT"/>
              <a:t>Another risk opportunity is that are few competitors. That can mean that this product is very innovative or isn't a smart invention since only a few people are interested in this. Maybe, initially public will be curious about that, but if there is no further innovation, the product's success could end. The fact that there is almost no competition can also be an advantage because what Keurig is creating will be news, and people who are interested in the product will be more likely to buy from them. Also, with almost no competition, the company can manage better the prices.</a:t>
            </a:r>
            <a:endParaRPr/>
          </a:p>
          <a:p>
            <a:pPr indent="0" lvl="0" marL="0" rtl="0" algn="l">
              <a:spcBef>
                <a:spcPts val="0"/>
              </a:spcBef>
              <a:spcAft>
                <a:spcPts val="0"/>
              </a:spcAft>
              <a:buClr>
                <a:schemeClr val="dk1"/>
              </a:buClr>
              <a:buSzPts val="1100"/>
              <a:buFont typeface="Arial"/>
              <a:buNone/>
            </a:pPr>
            <a:r>
              <a:rPr lang="pt-PT"/>
              <a:t>The main risk we analysed was the selling of alcoholic pods. Due to legislation about alcoholic drinks, we think the smart move is to sell only mixer pods. With these pods, the clients will be able to add an alcoholic drink of a brand of their choice to have a better experience. Another opportunity we identify is the possibility of making partnerships (not selling alcoholic beverages but motivating people to buy a specific brand so that the brand can help DrinkWorks monetarily). The company can also think of different promotional campaigns for various states. According to the legislation, Keurig can partner with alcoholic beverage brands to sell packs locally.</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28c8715d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28c8715d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pt-PT"/>
              <a:t>Although it was made a large exploration of the product and explored the type of people interested in that product and how much they are willing to pay, most of the audience was not willing to pay the fixed value for the machine.</a:t>
            </a:r>
            <a:endParaRPr/>
          </a:p>
          <a:p>
            <a:pPr indent="0" lvl="0" marL="0" rtl="0" algn="l">
              <a:spcBef>
                <a:spcPts val="0"/>
              </a:spcBef>
              <a:spcAft>
                <a:spcPts val="0"/>
              </a:spcAft>
              <a:buClr>
                <a:schemeClr val="dk1"/>
              </a:buClr>
              <a:buSzPts val="1100"/>
              <a:buFont typeface="Arial"/>
              <a:buNone/>
            </a:pPr>
            <a:r>
              <a:rPr lang="pt-PT"/>
              <a:t>So, to conclude, we don’t think DrinkWorks will be the next billion-dollar opportunity. Although it’s an innovative product but the machine itself doesn’t need many improvements. We thought about a new version machine that Drinkworks could launch in the future to replace the necessity to change the CO2 canister regularly and to chill the water faster than 10 minutes. However, we are unsure if this new version will sell because we don’t believe clients would substitute the older machine with these improvements. We are not sure about attracting new clients, and we think that the public interest in this product will not increase in a short period. One possibility we thought DrinkWorks could have success was to lower the production costs to sell the machine cheaper and expect the profit to come from pods selling, innovating on the drinks possibilities and investing in variety.</a:t>
            </a:r>
            <a:endParaRPr/>
          </a:p>
          <a:p>
            <a:pPr indent="0" lvl="0" marL="0" rtl="0" algn="l">
              <a:spcBef>
                <a:spcPts val="0"/>
              </a:spcBef>
              <a:spcAft>
                <a:spcPts val="0"/>
              </a:spcAft>
              <a:buClr>
                <a:schemeClr val="dk1"/>
              </a:buClr>
              <a:buSzPts val="1100"/>
              <a:buFont typeface="Arial"/>
              <a:buNone/>
            </a:pPr>
            <a:r>
              <a:rPr lang="pt-PT"/>
              <a:t>Nonetheless, we think this product has many risks involved, and since it’s not an essential product, our opinion is that it will have success at the start, but then the sellings will slow down. Also, it’s a product for a very specific client, young adults who drink alcohol and who usually host people at their homes with a good annual yield.</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2aebd2285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2aebd2285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2aebd2285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2aebd2285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a:t>Currently, in the market, multiple products can be related to Drinkworks: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pt-PT"/>
              <a:t>Ready-to-drink cocktails in cans or bottles:</a:t>
            </a:r>
            <a:endParaRPr b="1"/>
          </a:p>
          <a:p>
            <a:pPr indent="-298450" lvl="0" marL="457200" rtl="0" algn="l">
              <a:spcBef>
                <a:spcPts val="0"/>
              </a:spcBef>
              <a:spcAft>
                <a:spcPts val="0"/>
              </a:spcAft>
              <a:buSzPts val="1100"/>
              <a:buChar char="●"/>
            </a:pPr>
            <a:r>
              <a:rPr lang="pt-PT"/>
              <a:t>Cardinal Spirits - greater emphasis on quality; 4-pack retails for $12 to $15</a:t>
            </a:r>
            <a:endParaRPr/>
          </a:p>
          <a:p>
            <a:pPr indent="-298450" lvl="0" marL="457200" rtl="0" algn="l">
              <a:spcBef>
                <a:spcPts val="0"/>
              </a:spcBef>
              <a:spcAft>
                <a:spcPts val="0"/>
              </a:spcAft>
              <a:buSzPts val="1100"/>
              <a:buChar char="●"/>
            </a:pPr>
            <a:r>
              <a:rPr lang="pt-PT"/>
              <a:t>St. Agrestis</a:t>
            </a:r>
            <a:endParaRPr/>
          </a:p>
          <a:p>
            <a:pPr indent="0" lvl="0" marL="0" rtl="0" algn="l">
              <a:spcBef>
                <a:spcPts val="0"/>
              </a:spcBef>
              <a:spcAft>
                <a:spcPts val="0"/>
              </a:spcAft>
              <a:buNone/>
            </a:pPr>
            <a:r>
              <a:rPr lang="pt-PT"/>
              <a:t>According to David, “None of them are really taking off yet, but it’s predicted more activity in this high-end, pre-mixed cocktail space”.</a:t>
            </a:r>
            <a:endParaRPr/>
          </a:p>
          <a:p>
            <a:pPr indent="0" lvl="0" marL="45720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b="1" lang="pt-PT"/>
              <a:t>Cocktail-themed subscription boxes and cocktail-making kits:</a:t>
            </a:r>
            <a:endParaRPr b="1"/>
          </a:p>
          <a:p>
            <a:pPr indent="-298450" lvl="0" marL="457200" rtl="0" algn="l">
              <a:spcBef>
                <a:spcPts val="0"/>
              </a:spcBef>
              <a:spcAft>
                <a:spcPts val="0"/>
              </a:spcAft>
              <a:buSzPts val="1100"/>
              <a:buChar char="●"/>
            </a:pPr>
            <a:r>
              <a:rPr lang="pt-PT"/>
              <a:t>Cocktail Courier 	- offers monthly cocktail kit subscription services for $30-$50 that include recipes, alcohol, mixers, and ingredients.</a:t>
            </a:r>
            <a:endParaRPr/>
          </a:p>
          <a:p>
            <a:pPr indent="-298450" lvl="0" marL="457200" rtl="0" algn="l">
              <a:spcBef>
                <a:spcPts val="0"/>
              </a:spcBef>
              <a:spcAft>
                <a:spcPts val="0"/>
              </a:spcAft>
              <a:buSzPts val="1100"/>
              <a:buChar char="●"/>
            </a:pPr>
            <a:r>
              <a:rPr lang="pt-PT"/>
              <a:t>SaloonBox 		- same as Cocktail Courier</a:t>
            </a:r>
            <a:endParaRPr/>
          </a:p>
          <a:p>
            <a:pPr indent="-298450" lvl="0" marL="457200" rtl="0" algn="l">
              <a:spcBef>
                <a:spcPts val="0"/>
              </a:spcBef>
              <a:spcAft>
                <a:spcPts val="0"/>
              </a:spcAft>
              <a:buSzPts val="1100"/>
              <a:buChar char="●"/>
            </a:pPr>
            <a:r>
              <a:rPr lang="pt-PT"/>
              <a:t>Shaker &amp; Spoon 	- offers a monthly cocktail subscription box for $50 without alcohol.</a:t>
            </a:r>
            <a:endParaRPr/>
          </a:p>
          <a:p>
            <a:pPr indent="-298450" lvl="0" marL="457200" rtl="0" algn="l">
              <a:spcBef>
                <a:spcPts val="0"/>
              </a:spcBef>
              <a:spcAft>
                <a:spcPts val="0"/>
              </a:spcAft>
              <a:buSzPts val="1100"/>
              <a:buChar char="●"/>
            </a:pPr>
            <a:r>
              <a:rPr lang="pt-PT"/>
              <a:t>Instapour 		- a startup that delivers cocktail kits on demand</a:t>
            </a:r>
            <a:endParaRPr/>
          </a:p>
          <a:p>
            <a:pPr indent="0" lvl="0" marL="0" rtl="0" algn="l">
              <a:spcBef>
                <a:spcPts val="0"/>
              </a:spcBef>
              <a:spcAft>
                <a:spcPts val="0"/>
              </a:spcAft>
              <a:buNone/>
            </a:pPr>
            <a:r>
              <a:rPr lang="pt-PT"/>
              <a:t>Shaker &amp; Spoon can operate nationwide because their kits don’t contain alcohol. Due to regulations, other companies selling alcohol can only work in selected geographic areas.</a:t>
            </a:r>
            <a:endParaRPr/>
          </a:p>
          <a:p>
            <a:pPr indent="0" lvl="0" marL="457200" rtl="0" algn="l">
              <a:spcBef>
                <a:spcPts val="0"/>
              </a:spcBef>
              <a:spcAft>
                <a:spcPts val="0"/>
              </a:spcAft>
              <a:buNone/>
            </a:pPr>
            <a:r>
              <a:t/>
            </a:r>
            <a:endParaRPr/>
          </a:p>
          <a:p>
            <a:pPr indent="0" lvl="0" marL="0" rtl="0" algn="l">
              <a:spcBef>
                <a:spcPts val="0"/>
              </a:spcBef>
              <a:spcAft>
                <a:spcPts val="0"/>
              </a:spcAft>
              <a:buNone/>
            </a:pPr>
            <a:r>
              <a:rPr b="1" lang="pt-PT"/>
              <a:t>Other similar products:</a:t>
            </a:r>
            <a:endParaRPr b="1"/>
          </a:p>
          <a:p>
            <a:pPr indent="-298450" lvl="0" marL="457200" rtl="0" algn="l">
              <a:spcBef>
                <a:spcPts val="0"/>
              </a:spcBef>
              <a:spcAft>
                <a:spcPts val="0"/>
              </a:spcAft>
              <a:buSzPts val="1100"/>
              <a:buChar char="●"/>
            </a:pPr>
            <a:r>
              <a:rPr lang="pt-PT"/>
              <a:t>Bartesian - Another company selling home appliances for cocktails. Founded in 2015, it attracted 6,500 preorders on Kickstarter and was called “the Keurig of </a:t>
            </a:r>
            <a:r>
              <a:rPr lang="pt-PT"/>
              <a:t>cocktails</a:t>
            </a:r>
            <a:r>
              <a:rPr lang="pt-PT"/>
              <a:t>”. The device costs $299, and non-alcoholic pods are </a:t>
            </a:r>
            <a:r>
              <a:rPr lang="pt-PT"/>
              <a:t>sold</a:t>
            </a:r>
            <a:r>
              <a:rPr lang="pt-PT"/>
              <a:t> in packs of 12 for $20.</a:t>
            </a:r>
            <a:endParaRPr/>
          </a:p>
          <a:p>
            <a:pPr indent="-298450" lvl="0" marL="457200" rtl="0" algn="l">
              <a:spcBef>
                <a:spcPts val="0"/>
              </a:spcBef>
              <a:spcAft>
                <a:spcPts val="0"/>
              </a:spcAft>
              <a:buSzPts val="1100"/>
              <a:buChar char="●"/>
            </a:pPr>
            <a:r>
              <a:rPr lang="pt-PT"/>
              <a:t>Keurig’s coffee machines - </a:t>
            </a:r>
            <a:r>
              <a:rPr lang="pt-PT"/>
              <a:t>Similar</a:t>
            </a:r>
            <a:r>
              <a:rPr lang="pt-PT"/>
              <a:t> product </a:t>
            </a:r>
            <a:r>
              <a:rPr lang="pt-PT"/>
              <a:t>sold</a:t>
            </a:r>
            <a:r>
              <a:rPr lang="pt-PT"/>
              <a:t> by Keurig. It is </a:t>
            </a:r>
            <a:r>
              <a:rPr lang="pt-PT">
                <a:solidFill>
                  <a:srgbClr val="0E101A"/>
                </a:solidFill>
              </a:rPr>
              <a:t>identical</a:t>
            </a:r>
            <a:r>
              <a:rPr lang="pt-PT"/>
              <a:t> because the user inserts a pod and presses a button to make </a:t>
            </a:r>
            <a:r>
              <a:rPr lang="pt-PT"/>
              <a:t>coffee</a:t>
            </a:r>
            <a:r>
              <a:rPr lang="pt-PT"/>
              <a:t>.</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2aebd228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2aebd228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PT"/>
              <a:t>Pros:</a:t>
            </a:r>
            <a:endParaRPr/>
          </a:p>
          <a:p>
            <a:pPr indent="0" lvl="0" marL="0" rtl="0" algn="l">
              <a:spcBef>
                <a:spcPts val="0"/>
              </a:spcBef>
              <a:spcAft>
                <a:spcPts val="0"/>
              </a:spcAft>
              <a:buNone/>
            </a:pPr>
            <a:r>
              <a:rPr lang="pt-PT"/>
              <a:t>The users can prepare a drink such as a Manhattan, margarita, or Moscow mule in less than a minute by inserting a pod into the pod holder and pressing a button.</a:t>
            </a:r>
            <a:endParaRPr/>
          </a:p>
          <a:p>
            <a:pPr indent="0" lvl="0" marL="0" rtl="0" algn="l">
              <a:spcBef>
                <a:spcPts val="0"/>
              </a:spcBef>
              <a:spcAft>
                <a:spcPts val="0"/>
              </a:spcAft>
              <a:buClr>
                <a:schemeClr val="dk1"/>
              </a:buClr>
              <a:buSzPts val="1100"/>
              <a:buFont typeface="Arial"/>
              <a:buNone/>
            </a:pPr>
            <a:r>
              <a:rPr lang="pt-PT">
                <a:solidFill>
                  <a:schemeClr val="dk1"/>
                </a:solidFill>
              </a:rPr>
              <a:t>By reducing beer/cocktails to concentrate, the company can reduce transportation costs and save on water, packaging materials, and space.</a:t>
            </a:r>
            <a:endParaRPr/>
          </a:p>
          <a:p>
            <a:pPr indent="0" lvl="0" marL="0" rtl="0" algn="l">
              <a:spcBef>
                <a:spcPts val="0"/>
              </a:spcBef>
              <a:spcAft>
                <a:spcPts val="0"/>
              </a:spcAft>
              <a:buNone/>
            </a:pPr>
            <a:r>
              <a:t/>
            </a:r>
            <a:endParaRPr/>
          </a:p>
          <a:p>
            <a:pPr indent="0" lvl="0" marL="0" rtl="0" algn="l">
              <a:spcBef>
                <a:spcPts val="0"/>
              </a:spcBef>
              <a:spcAft>
                <a:spcPts val="0"/>
              </a:spcAft>
              <a:buNone/>
            </a:pPr>
            <a:r>
              <a:rPr b="1" lang="pt-PT"/>
              <a:t>Cons:</a:t>
            </a:r>
            <a:endParaRPr/>
          </a:p>
          <a:p>
            <a:pPr indent="0" lvl="0" marL="0" rtl="0" algn="l">
              <a:spcBef>
                <a:spcPts val="0"/>
              </a:spcBef>
              <a:spcAft>
                <a:spcPts val="0"/>
              </a:spcAft>
              <a:buNone/>
            </a:pPr>
            <a:r>
              <a:rPr lang="pt-PT"/>
              <a:t>The CO2 canister needs to be replaced </a:t>
            </a:r>
            <a:r>
              <a:rPr lang="pt-PT"/>
              <a:t>regularly</a:t>
            </a:r>
            <a:r>
              <a:rPr lang="pt-PT"/>
              <a:t>. Chilling the water takes about 10 minutes, so the users need to leave their devices plugged in to minimize wait time.</a:t>
            </a:r>
            <a:endParaRPr/>
          </a:p>
          <a:p>
            <a:pPr indent="0" lvl="0" marL="0" rtl="0" algn="l">
              <a:spcBef>
                <a:spcPts val="0"/>
              </a:spcBef>
              <a:spcAft>
                <a:spcPts val="0"/>
              </a:spcAft>
              <a:buNone/>
            </a:pPr>
            <a:r>
              <a:rPr lang="pt-PT"/>
              <a:t>If the pods contain alcohol, the company cannot sell the product nationwide due to strict legislation.</a:t>
            </a:r>
            <a:endParaRPr/>
          </a:p>
          <a:p>
            <a:pPr indent="0" lvl="0" marL="0" rtl="0" algn="l">
              <a:spcBef>
                <a:spcPts val="0"/>
              </a:spcBef>
              <a:spcAft>
                <a:spcPts val="0"/>
              </a:spcAft>
              <a:buNone/>
            </a:pPr>
            <a:r>
              <a:t/>
            </a:r>
            <a:endParaRPr/>
          </a:p>
          <a:p>
            <a:pPr indent="0" lvl="0" marL="0" rtl="0" algn="l">
              <a:spcBef>
                <a:spcPts val="0"/>
              </a:spcBef>
              <a:spcAft>
                <a:spcPts val="0"/>
              </a:spcAft>
              <a:buNone/>
            </a:pPr>
            <a:r>
              <a:rPr b="1" lang="pt-PT"/>
              <a:t>Final opinion:</a:t>
            </a:r>
            <a:endParaRPr b="1"/>
          </a:p>
          <a:p>
            <a:pPr indent="0" lvl="0" marL="0" rtl="0" algn="l">
              <a:spcBef>
                <a:spcPts val="0"/>
              </a:spcBef>
              <a:spcAft>
                <a:spcPts val="0"/>
              </a:spcAft>
              <a:buClr>
                <a:schemeClr val="dk1"/>
              </a:buClr>
              <a:buSzPts val="1100"/>
              <a:buFont typeface="Arial"/>
              <a:buNone/>
            </a:pPr>
            <a:r>
              <a:rPr lang="pt-PT">
                <a:solidFill>
                  <a:schemeClr val="dk1"/>
                </a:solidFill>
              </a:rPr>
              <a:t>T</a:t>
            </a:r>
            <a:r>
              <a:rPr lang="pt-PT">
                <a:solidFill>
                  <a:schemeClr val="dk1"/>
                </a:solidFill>
              </a:rPr>
              <a:t>he surveys show that people consume more alcohol at home than away from home. But when we talk about cocktails, this trend isn’t followed, mainly because cocktails can’t be consumed immediately upon opening a bottle or a can. Cocktails require multiple ingredients and additional preparation time.</a:t>
            </a:r>
            <a:endParaRPr>
              <a:solidFill>
                <a:schemeClr val="dk1"/>
              </a:solidFill>
            </a:endParaRPr>
          </a:p>
          <a:p>
            <a:pPr indent="0" lvl="0" marL="0" rtl="0" algn="l">
              <a:spcBef>
                <a:spcPts val="0"/>
              </a:spcBef>
              <a:spcAft>
                <a:spcPts val="0"/>
              </a:spcAft>
              <a:buNone/>
            </a:pPr>
            <a:r>
              <a:t/>
            </a:r>
            <a:endParaRPr b="1"/>
          </a:p>
          <a:p>
            <a:pPr indent="0" lvl="0" marL="0" rtl="0" algn="l">
              <a:spcBef>
                <a:spcPts val="0"/>
              </a:spcBef>
              <a:spcAft>
                <a:spcPts val="0"/>
              </a:spcAft>
              <a:buNone/>
            </a:pPr>
            <a:r>
              <a:rPr lang="pt-PT"/>
              <a:t>Based on the product itself and not considering its retail price (assuming it is a free product), we think that this is a good product because it solves the problem of preparing cocktails at home with minimum effort.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2aebd2285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2aebd2285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2c2134489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2c213448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c2134489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c2134489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For weekly drinkers and hosts (young’s)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Key need: Affordable and variety of beverages for both hosting and drinking alone</a:t>
            </a:r>
            <a:endParaRPr>
              <a:solidFill>
                <a:schemeClr val="dk1"/>
              </a:solidFill>
            </a:endParaRPr>
          </a:p>
          <a:p>
            <a:pPr indent="0" lvl="0" marL="444500" rtl="0" algn="l">
              <a:lnSpc>
                <a:spcPct val="115000"/>
              </a:lnSpc>
              <a:spcBef>
                <a:spcPts val="1200"/>
              </a:spcBef>
              <a:spcAft>
                <a:spcPts val="0"/>
              </a:spcAft>
              <a:buClr>
                <a:schemeClr val="dk1"/>
              </a:buClr>
              <a:buSzPts val="1100"/>
              <a:buFont typeface="Arial"/>
              <a:buNone/>
            </a:pPr>
            <a:r>
              <a:rPr lang="pt-PT">
                <a:solidFill>
                  <a:schemeClr val="dk1"/>
                </a:solidFill>
              </a:rPr>
              <a:t>Drinkworks Solution</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Variety of beverages for guests in a more affordable and convenient way than competition offers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Removes all intimidation of mixing drinks to offer a more enjoyable hosting experience</a:t>
            </a:r>
            <a:endParaRPr>
              <a:solidFill>
                <a:schemeClr val="dk1"/>
              </a:solidFill>
            </a:endParaRPr>
          </a:p>
          <a:p>
            <a:pPr indent="0" lvl="0" marL="1130300" rtl="0" algn="l">
              <a:lnSpc>
                <a:spcPct val="115000"/>
              </a:lnSpc>
              <a:spcBef>
                <a:spcPts val="1200"/>
              </a:spcBef>
              <a:spcAft>
                <a:spcPts val="0"/>
              </a:spcAft>
              <a:buClr>
                <a:schemeClr val="dk1"/>
              </a:buClr>
              <a:buSzPts val="1100"/>
              <a:buFont typeface="Arial"/>
              <a:buNone/>
            </a:pPr>
            <a:r>
              <a:rPr lang="pt-PT">
                <a:solidFill>
                  <a:schemeClr val="dk1"/>
                </a:solidFill>
              </a:rPr>
              <a:t> </a:t>
            </a:r>
            <a:endParaRPr>
              <a:solidFill>
                <a:schemeClr val="dk1"/>
              </a:solidFill>
            </a:endParaRPr>
          </a:p>
          <a:p>
            <a:pPr indent="0" lvl="0" marL="1130300" rtl="0" algn="l">
              <a:lnSpc>
                <a:spcPct val="115000"/>
              </a:lnSpc>
              <a:spcBef>
                <a:spcPts val="1200"/>
              </a:spcBef>
              <a:spcAft>
                <a:spcPts val="0"/>
              </a:spcAft>
              <a:buClr>
                <a:schemeClr val="dk1"/>
              </a:buClr>
              <a:buSzPts val="1100"/>
              <a:buFont typeface="Arial"/>
              <a:buNone/>
            </a:pPr>
            <a:r>
              <a:rPr lang="pt-PT">
                <a:solidFill>
                  <a:schemeClr val="dk1"/>
                </a:solidFill>
              </a:rPr>
              <a:t>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For weekly drinkers and hosts (older)</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Key need: Variety and convenience for hosting guests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Drinkworks Solution</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Improved variety of beverages available, at a relative low cost</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Improved convenience in preparing numerous drinks for various people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Monthly Drinkers and Hosts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Key need: Ability to offer high quality drinks to guests when occasion arises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Drinkworks Solution</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Offer high quality combined with variety and convenience</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Allows hosts to offer top quality drinks while simultaneously improving the hosting experience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pt-PT">
                <a:solidFill>
                  <a:schemeClr val="dk1"/>
                </a:solidFill>
              </a:rPr>
              <a:t>Key challenges in reaching these targets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Developing Product awareness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Information advertisements necessary to demonstrate usage</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Various media will need to be used to reach target segments that span a variety of generations</a:t>
            </a:r>
            <a:endParaRPr>
              <a:solidFill>
                <a:schemeClr val="dk1"/>
              </a:solidFill>
            </a:endParaRPr>
          </a:p>
          <a:p>
            <a:pPr indent="-228600" lvl="0" marL="1130300" rtl="0" algn="l">
              <a:lnSpc>
                <a:spcPct val="115000"/>
              </a:lnSpc>
              <a:spcBef>
                <a:spcPts val="1200"/>
              </a:spcBef>
              <a:spcAft>
                <a:spcPts val="0"/>
              </a:spcAft>
              <a:buClr>
                <a:schemeClr val="dk1"/>
              </a:buClr>
              <a:buSzPts val="1100"/>
              <a:buFont typeface="Arial"/>
              <a:buNone/>
            </a:pPr>
            <a:r>
              <a:rPr lang="pt-PT">
                <a:solidFill>
                  <a:schemeClr val="dk1"/>
                </a:solidFill>
              </a:rPr>
              <a:t>-</a:t>
            </a:r>
            <a:r>
              <a:rPr lang="pt-PT" sz="700">
                <a:solidFill>
                  <a:schemeClr val="dk1"/>
                </a:solidFill>
              </a:rPr>
              <a:t>          </a:t>
            </a:r>
            <a:r>
              <a:rPr lang="pt-PT">
                <a:solidFill>
                  <a:schemeClr val="dk1"/>
                </a:solidFill>
              </a:rPr>
              <a:t>Convincing consumers of high quality will be key to capturing these segments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2c2134489c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2c2134489c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130300" rtl="0" algn="l">
              <a:lnSpc>
                <a:spcPct val="115000"/>
              </a:lnSpc>
              <a:spcBef>
                <a:spcPts val="1200"/>
              </a:spcBef>
              <a:spcAft>
                <a:spcPts val="0"/>
              </a:spcAft>
              <a:buClr>
                <a:schemeClr val="dk1"/>
              </a:buClr>
              <a:buSzPts val="1100"/>
              <a:buFont typeface="Arial"/>
              <a:buNone/>
            </a:pPr>
            <a:r>
              <a:rPr lang="pt-PT"/>
              <a:t>Most of consumers were either unsure how to make a cocktail or intimidated by the idea of making themselves.</a:t>
            </a:r>
            <a:endParaRPr/>
          </a:p>
          <a:p>
            <a:pPr indent="0" lvl="0" marL="1130300" rtl="0" algn="l">
              <a:lnSpc>
                <a:spcPct val="115000"/>
              </a:lnSpc>
              <a:spcBef>
                <a:spcPts val="1200"/>
              </a:spcBef>
              <a:spcAft>
                <a:spcPts val="0"/>
              </a:spcAft>
              <a:buClr>
                <a:schemeClr val="dk1"/>
              </a:buClr>
              <a:buSzPts val="1100"/>
              <a:buFont typeface="Arial"/>
              <a:buNone/>
            </a:pPr>
            <a:r>
              <a:rPr lang="pt-PT"/>
              <a:t>Initially the idea of cocktail-making device had a significant appeal among consumers.</a:t>
            </a:r>
            <a:endParaRPr/>
          </a:p>
          <a:p>
            <a:pPr indent="0" lvl="0" marL="1130300" rtl="0" algn="l">
              <a:lnSpc>
                <a:spcPct val="115000"/>
              </a:lnSpc>
              <a:spcBef>
                <a:spcPts val="1200"/>
              </a:spcBef>
              <a:spcAft>
                <a:spcPts val="0"/>
              </a:spcAft>
              <a:buClr>
                <a:schemeClr val="dk1"/>
              </a:buClr>
              <a:buSzPts val="1100"/>
              <a:buFont typeface="Arial"/>
              <a:buNone/>
            </a:pPr>
            <a:r>
              <a:rPr lang="pt-PT"/>
              <a:t>9 to 39% survey responses interested in purchasing the machine and pods</a:t>
            </a:r>
            <a:endParaRPr/>
          </a:p>
          <a:p>
            <a:pPr indent="0" lvl="0" marL="1130300" rtl="0" algn="l">
              <a:lnSpc>
                <a:spcPct val="115000"/>
              </a:lnSpc>
              <a:spcBef>
                <a:spcPts val="1200"/>
              </a:spcBef>
              <a:spcAft>
                <a:spcPts val="0"/>
              </a:spcAft>
              <a:buClr>
                <a:schemeClr val="dk1"/>
              </a:buClr>
              <a:buSzPts val="1100"/>
              <a:buFont typeface="Arial"/>
              <a:buNone/>
            </a:pPr>
            <a:r>
              <a:rPr lang="pt-PT"/>
              <a:t>But actually between 39 and 23% of the 1800 are the part of the 3 key segments </a:t>
            </a:r>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9f036630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9f036630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could be perceived as an innovative product since it is a modern and cutting-edge approach. The device simplifies, speeds up, and improves cocktail-making efficiency, making the product more convenient for the customers. The product is sophisticated and seems to be luxurious. Therefore, the value proposition that distinguishes Drinkworks from other players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is an innovative product in which you can make high-quality cocktails at home comfort from a pod with the convenience of the distance of a touch of a button.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 positioning of Drinkworks in the market can be:</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Drinkworks provides an excellent solution for making cocktails without getting out of home by offering a machine that could produce various high-quality leverages from pods at the touch of a button. It is a practical solution for those who want to drink alone or with friends in their own home without losing the quality of the leverages or spending time experimenting and testing recipes. That product provides a worry-free mind. It sparks good times, creates memories, and generates an atmosphere of happiness.</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 are some advantages and disadvantages to selling pods with or without alcohol.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Mixer pods without alcohol would contain all the ingredients necessary for a particular cocktail, and users would add their alcohol to it.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Therefore, the mixer pod's advantages are: </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cheaper</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might avoid regulatory problems for distribution</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more accessible for consumers to comprehend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 add their preferred alcohol brand and the desired amount </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And the disadvantages of the mixer pods are:</a:t>
            </a:r>
            <a:endParaRPr>
              <a:solidFill>
                <a:srgbClr val="0E101A"/>
              </a:solidFill>
            </a:endParaRPr>
          </a:p>
          <a:p>
            <a:pPr indent="-317500" lvl="0" marL="457200" rtl="0" algn="l">
              <a:lnSpc>
                <a:spcPct val="115000"/>
              </a:lnSpc>
              <a:spcBef>
                <a:spcPts val="0"/>
              </a:spcBef>
              <a:spcAft>
                <a:spcPts val="0"/>
              </a:spcAft>
              <a:buClr>
                <a:srgbClr val="0E101A"/>
              </a:buClr>
              <a:buSzPts val="1400"/>
              <a:buChar char="●"/>
            </a:pPr>
            <a:r>
              <a:rPr lang="pt-PT">
                <a:solidFill>
                  <a:srgbClr val="0E101A"/>
                </a:solidFill>
              </a:rPr>
              <a:t>it’s not so practical for the consumers who don’t care about the alcoholic brand</a:t>
            </a:r>
            <a:endParaRPr>
              <a:solidFill>
                <a:srgbClr val="0E101A"/>
              </a:solidFill>
            </a:endParaRPr>
          </a:p>
          <a:p>
            <a:pPr indent="0" lvl="0" marL="0" rtl="0" algn="l">
              <a:lnSpc>
                <a:spcPct val="115000"/>
              </a:lnSpc>
              <a:spcBef>
                <a:spcPts val="0"/>
              </a:spcBef>
              <a:spcAft>
                <a:spcPts val="0"/>
              </a:spcAft>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On the other hand, the alcoholic pods present the pros and cons below.</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disadvantages: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difficulty to the customer to understand how could fit a whole drink in the pod</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face distribution hurdles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consumers can't add their preferred alcohol brand or the desired amount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Alcoholic pod's advantages:</a:t>
            </a:r>
            <a:endParaRPr>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a:solidFill>
                  <a:srgbClr val="0E101A"/>
                </a:solidFill>
              </a:rPr>
              <a:t>ease and convenience of making a cocktail at the touch of a button</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101A"/>
              </a:solidFill>
            </a:endParaRPr>
          </a:p>
          <a:p>
            <a:pPr indent="0" lvl="0" marL="0" rtl="0" algn="l">
              <a:lnSpc>
                <a:spcPct val="115000"/>
              </a:lnSpc>
              <a:spcBef>
                <a:spcPts val="0"/>
              </a:spcBef>
              <a:spcAft>
                <a:spcPts val="0"/>
              </a:spcAft>
              <a:buClr>
                <a:schemeClr val="dk1"/>
              </a:buClr>
              <a:buSzPts val="1100"/>
              <a:buFont typeface="Arial"/>
              <a:buNone/>
            </a:pPr>
            <a:r>
              <a:rPr lang="pt-PT">
                <a:solidFill>
                  <a:srgbClr val="0E101A"/>
                </a:solidFill>
              </a:rPr>
              <a:t>Despite mixer pods presenting many advantages, we believe that Drinkworks should introduce alcoholic pods since we think this is the innovative key to that product, have cocktails at a distance of a button.</a:t>
            </a:r>
            <a:endParaRPr>
              <a:solidFill>
                <a:srgbClr val="0E101A"/>
              </a:solidFill>
            </a:endParaRPr>
          </a:p>
          <a:p>
            <a:pPr indent="0" lvl="0" marL="0" rtl="0" algn="l">
              <a:lnSpc>
                <a:spcPct val="115000"/>
              </a:lnSpc>
              <a:spcBef>
                <a:spcPts val="0"/>
              </a:spcBef>
              <a:spcAft>
                <a:spcPts val="0"/>
              </a:spcAft>
              <a:buNone/>
            </a:pPr>
            <a:r>
              <a:rPr lang="pt-PT">
                <a:solidFill>
                  <a:srgbClr val="0E101A"/>
                </a:solidFill>
              </a:rPr>
              <a:t>To contour the disadvantages of the alcoholic pods is essential to advertise and clarify to customers about the product and sell the pods in liquor stores. The machines should be sold online and in retail stores.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PT"/>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4.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7.png"/><Relationship Id="rId4" Type="http://schemas.openxmlformats.org/officeDocument/2006/relationships/image" Target="../media/image15.png"/><Relationship Id="rId5"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6.png"/><Relationship Id="rId10" Type="http://schemas.openxmlformats.org/officeDocument/2006/relationships/image" Target="../media/image16.png"/><Relationship Id="rId9"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3.png"/><Relationship Id="rId7" Type="http://schemas.openxmlformats.org/officeDocument/2006/relationships/image" Target="../media/image12.png"/><Relationship Id="rId8"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pt-PT"/>
              <a:t>DrinkWorks</a:t>
            </a:r>
            <a:endParaRPr/>
          </a:p>
        </p:txBody>
      </p:sp>
      <p:sp>
        <p:nvSpPr>
          <p:cNvPr id="87" name="Google Shape;87;p13"/>
          <p:cNvSpPr txBox="1"/>
          <p:nvPr/>
        </p:nvSpPr>
        <p:spPr>
          <a:xfrm>
            <a:off x="729452" y="2754400"/>
            <a:ext cx="7688100" cy="5412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pt-PT" sz="1560">
                <a:solidFill>
                  <a:srgbClr val="595959"/>
                </a:solidFill>
                <a:latin typeface="Lato"/>
                <a:ea typeface="Lato"/>
                <a:cs typeface="Lato"/>
                <a:sym typeface="Lato"/>
              </a:rPr>
              <a:t>Enterprise Management and Entrepreneurship</a:t>
            </a:r>
            <a:endParaRPr sz="1560">
              <a:solidFill>
                <a:srgbClr val="595959"/>
              </a:solidFill>
              <a:latin typeface="Lato"/>
              <a:ea typeface="Lato"/>
              <a:cs typeface="Lato"/>
              <a:sym typeface="Lato"/>
            </a:endParaRPr>
          </a:p>
          <a:p>
            <a:pPr indent="0" lvl="0" marL="0" rtl="0" algn="l">
              <a:lnSpc>
                <a:spcPct val="80000"/>
              </a:lnSpc>
              <a:spcBef>
                <a:spcPts val="0"/>
              </a:spcBef>
              <a:spcAft>
                <a:spcPts val="0"/>
              </a:spcAft>
              <a:buNone/>
            </a:pPr>
            <a:r>
              <a:rPr lang="pt-PT" sz="1560">
                <a:solidFill>
                  <a:srgbClr val="595959"/>
                </a:solidFill>
                <a:latin typeface="Lato"/>
                <a:ea typeface="Lato"/>
                <a:cs typeface="Lato"/>
                <a:sym typeface="Lato"/>
              </a:rPr>
              <a:t>2022</a:t>
            </a:r>
            <a:endParaRPr sz="1560">
              <a:solidFill>
                <a:srgbClr val="595959"/>
              </a:solidFill>
              <a:latin typeface="Lato"/>
              <a:ea typeface="Lato"/>
              <a:cs typeface="Lato"/>
              <a:sym typeface="Lato"/>
            </a:endParaRPr>
          </a:p>
        </p:txBody>
      </p:sp>
      <p:sp>
        <p:nvSpPr>
          <p:cNvPr id="88" name="Google Shape;88;p13"/>
          <p:cNvSpPr txBox="1"/>
          <p:nvPr/>
        </p:nvSpPr>
        <p:spPr>
          <a:xfrm>
            <a:off x="729450" y="3388475"/>
            <a:ext cx="7688100" cy="134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PT" sz="1200">
                <a:solidFill>
                  <a:srgbClr val="999999"/>
                </a:solidFill>
                <a:latin typeface="Lato"/>
                <a:ea typeface="Lato"/>
                <a:cs typeface="Lato"/>
                <a:sym typeface="Lato"/>
              </a:rPr>
              <a:t>Mafalda Costa - up202109478@up.pt</a:t>
            </a:r>
            <a:endParaRPr sz="1200">
              <a:solidFill>
                <a:srgbClr val="999999"/>
              </a:solidFill>
              <a:latin typeface="Lato"/>
              <a:ea typeface="Lato"/>
              <a:cs typeface="Lato"/>
              <a:sym typeface="Lato"/>
            </a:endParaRPr>
          </a:p>
          <a:p>
            <a:pPr indent="0" lvl="0" marL="0" rtl="0" algn="l">
              <a:spcBef>
                <a:spcPts val="0"/>
              </a:spcBef>
              <a:spcAft>
                <a:spcPts val="0"/>
              </a:spcAft>
              <a:buNone/>
            </a:pPr>
            <a:r>
              <a:rPr lang="pt-PT" sz="1200">
                <a:solidFill>
                  <a:srgbClr val="999999"/>
                </a:solidFill>
                <a:latin typeface="Lato"/>
                <a:ea typeface="Lato"/>
                <a:cs typeface="Lato"/>
                <a:sym typeface="Lato"/>
              </a:rPr>
              <a:t>Mariana Soares - up201605775@up.pt</a:t>
            </a:r>
            <a:endParaRPr sz="1200">
              <a:solidFill>
                <a:srgbClr val="999999"/>
              </a:solidFill>
              <a:latin typeface="Lato"/>
              <a:ea typeface="Lato"/>
              <a:cs typeface="Lato"/>
              <a:sym typeface="Lato"/>
            </a:endParaRPr>
          </a:p>
          <a:p>
            <a:pPr indent="0" lvl="0" marL="0" rtl="0" algn="l">
              <a:spcBef>
                <a:spcPts val="0"/>
              </a:spcBef>
              <a:spcAft>
                <a:spcPts val="0"/>
              </a:spcAft>
              <a:buNone/>
            </a:pPr>
            <a:r>
              <a:rPr lang="pt-PT" sz="1200">
                <a:solidFill>
                  <a:srgbClr val="999999"/>
                </a:solidFill>
                <a:latin typeface="Lato"/>
                <a:ea typeface="Lato"/>
                <a:cs typeface="Lato"/>
                <a:sym typeface="Lato"/>
              </a:rPr>
              <a:t>Nuno Oliveira - up201806525@up.pt</a:t>
            </a:r>
            <a:endParaRPr sz="1200">
              <a:solidFill>
                <a:srgbClr val="999999"/>
              </a:solidFill>
              <a:latin typeface="Lato"/>
              <a:ea typeface="Lato"/>
              <a:cs typeface="Lato"/>
              <a:sym typeface="Lato"/>
            </a:endParaRPr>
          </a:p>
          <a:p>
            <a:pPr indent="0" lvl="0" marL="0" rtl="0" algn="l">
              <a:spcBef>
                <a:spcPts val="0"/>
              </a:spcBef>
              <a:spcAft>
                <a:spcPts val="0"/>
              </a:spcAft>
              <a:buNone/>
            </a:pPr>
            <a:r>
              <a:rPr lang="pt-PT" sz="1200">
                <a:solidFill>
                  <a:srgbClr val="999999"/>
                </a:solidFill>
                <a:latin typeface="Lato"/>
                <a:ea typeface="Lato"/>
                <a:cs typeface="Lato"/>
                <a:sym typeface="Lato"/>
              </a:rPr>
              <a:t>Ricardo Cardoso - up201604686@up.pt</a:t>
            </a:r>
            <a:endParaRPr sz="1200">
              <a:solidFill>
                <a:srgbClr val="999999"/>
              </a:solidFill>
              <a:latin typeface="Lato"/>
              <a:ea typeface="Lato"/>
              <a:cs typeface="Lato"/>
              <a:sym typeface="Lato"/>
            </a:endParaRPr>
          </a:p>
          <a:p>
            <a:pPr indent="0" lvl="0" marL="0" rtl="0" algn="l">
              <a:spcBef>
                <a:spcPts val="0"/>
              </a:spcBef>
              <a:spcAft>
                <a:spcPts val="0"/>
              </a:spcAft>
              <a:buNone/>
            </a:pPr>
            <a:r>
              <a:rPr lang="pt-PT" sz="1200">
                <a:solidFill>
                  <a:srgbClr val="999999"/>
                </a:solidFill>
                <a:latin typeface="Lato"/>
                <a:ea typeface="Lato"/>
                <a:cs typeface="Lato"/>
                <a:sym typeface="Lato"/>
              </a:rPr>
              <a:t>Tiago Araújo - up202109481@up.pt</a:t>
            </a:r>
            <a:endParaRPr sz="1200">
              <a:solidFill>
                <a:srgbClr val="999999"/>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3. What is Drinkworks positioning in the market?</a:t>
            </a:r>
            <a:endParaRPr/>
          </a:p>
        </p:txBody>
      </p:sp>
      <p:sp>
        <p:nvSpPr>
          <p:cNvPr id="165" name="Google Shape;165;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lang="pt-PT">
                <a:solidFill>
                  <a:srgbClr val="0E101A"/>
                </a:solidFill>
                <a:latin typeface="Arial"/>
                <a:ea typeface="Arial"/>
                <a:cs typeface="Arial"/>
                <a:sym typeface="Arial"/>
              </a:rPr>
              <a:t>The positioning of Drinkworks in the market can be:</a:t>
            </a:r>
            <a:endParaRPr>
              <a:solidFill>
                <a:srgbClr val="0E101A"/>
              </a:solidFill>
              <a:latin typeface="Arial"/>
              <a:ea typeface="Arial"/>
              <a:cs typeface="Arial"/>
              <a:sym typeface="Arial"/>
            </a:endParaRPr>
          </a:p>
          <a:p>
            <a:pPr indent="0" lvl="0" marL="0" marR="0" rtl="0" algn="l">
              <a:lnSpc>
                <a:spcPct val="115000"/>
              </a:lnSpc>
              <a:spcBef>
                <a:spcPts val="0"/>
              </a:spcBef>
              <a:spcAft>
                <a:spcPts val="0"/>
              </a:spcAft>
              <a:buNone/>
            </a:pPr>
            <a:r>
              <a:t/>
            </a:r>
            <a:endParaRPr>
              <a:solidFill>
                <a:srgbClr val="0E101A"/>
              </a:solidFill>
              <a:latin typeface="Arial"/>
              <a:ea typeface="Arial"/>
              <a:cs typeface="Arial"/>
              <a:sym typeface="Arial"/>
            </a:endParaRPr>
          </a:p>
          <a:p>
            <a:pPr indent="0" lvl="0" marL="0" marR="0" rtl="0" algn="ctr">
              <a:lnSpc>
                <a:spcPct val="115000"/>
              </a:lnSpc>
              <a:spcBef>
                <a:spcPts val="0"/>
              </a:spcBef>
              <a:spcAft>
                <a:spcPts val="0"/>
              </a:spcAft>
              <a:buNone/>
            </a:pPr>
            <a:r>
              <a:rPr b="1" i="1" lang="pt-PT">
                <a:solidFill>
                  <a:srgbClr val="0E101A"/>
                </a:solidFill>
                <a:latin typeface="Arial"/>
                <a:ea typeface="Arial"/>
                <a:cs typeface="Arial"/>
                <a:sym typeface="Arial"/>
              </a:rPr>
              <a:t>Drinkworks provides an excellent solution for making cocktails without getting out of home by offering a machine that could produce various high-quality leverages from pods at the touch of a button. It is a practical solution for those who want to drink alone or with friends in their own home without losing the quality of the beverages or spending time experimenting and testing recipes. That product provides a worry-free mind. It sparks good times, creates memories, and generates an atmosphere of happiness.</a:t>
            </a:r>
            <a:endParaRPr b="1" i="1" sz="1100">
              <a:solidFill>
                <a:srgbClr val="0E101A"/>
              </a:solidFill>
              <a:latin typeface="Arial"/>
              <a:ea typeface="Arial"/>
              <a:cs typeface="Arial"/>
              <a:sym typeface="Arial"/>
            </a:endParaRPr>
          </a:p>
          <a:p>
            <a:pPr indent="0" lvl="0" marL="0" rtl="0" algn="l">
              <a:spcBef>
                <a:spcPts val="0"/>
              </a:spcBef>
              <a:spcAft>
                <a:spcPts val="0"/>
              </a:spcAft>
              <a:buNone/>
            </a:pPr>
            <a:r>
              <a:t/>
            </a:r>
            <a:endParaRPr/>
          </a:p>
        </p:txBody>
      </p:sp>
      <p:sp>
        <p:nvSpPr>
          <p:cNvPr id="166" name="Google Shape;166;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3. What Pods should be introduced?</a:t>
            </a:r>
            <a:r>
              <a:rPr lang="pt-PT" sz="1100">
                <a:solidFill>
                  <a:srgbClr val="0E101A"/>
                </a:solidFill>
                <a:latin typeface="Arial"/>
                <a:ea typeface="Arial"/>
                <a:cs typeface="Arial"/>
                <a:sym typeface="Arial"/>
              </a:rPr>
              <a:t> </a:t>
            </a:r>
            <a:endParaRPr/>
          </a:p>
        </p:txBody>
      </p:sp>
      <p:sp>
        <p:nvSpPr>
          <p:cNvPr id="172" name="Google Shape;172;p23"/>
          <p:cNvSpPr txBox="1"/>
          <p:nvPr>
            <p:ph idx="1" type="body"/>
          </p:nvPr>
        </p:nvSpPr>
        <p:spPr>
          <a:xfrm>
            <a:off x="432700" y="1930050"/>
            <a:ext cx="3842700" cy="2750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pt-PT" sz="1400">
                <a:solidFill>
                  <a:schemeClr val="dk1"/>
                </a:solidFill>
                <a:latin typeface="Arial"/>
                <a:ea typeface="Arial"/>
                <a:cs typeface="Arial"/>
                <a:sym typeface="Arial"/>
              </a:rPr>
              <a:t>Alcoholic pod's</a:t>
            </a:r>
            <a:endParaRPr b="1" sz="1400">
              <a:solidFill>
                <a:schemeClr val="dk1"/>
              </a:solidFill>
              <a:latin typeface="Arial"/>
              <a:ea typeface="Arial"/>
              <a:cs typeface="Arial"/>
              <a:sym typeface="Arial"/>
            </a:endParaRPr>
          </a:p>
          <a:p>
            <a:pPr indent="0" lvl="0" marL="0" rtl="0" algn="l">
              <a:spcBef>
                <a:spcPts val="0"/>
              </a:spcBef>
              <a:spcAft>
                <a:spcPts val="0"/>
              </a:spcAft>
              <a:buNone/>
            </a:pPr>
            <a:r>
              <a:t/>
            </a:r>
            <a:endParaRPr b="1" sz="1400">
              <a:solidFill>
                <a:schemeClr val="dk1"/>
              </a:solidFill>
              <a:latin typeface="Arial"/>
              <a:ea typeface="Arial"/>
              <a:cs typeface="Arial"/>
              <a:sym typeface="Arial"/>
            </a:endParaRPr>
          </a:p>
          <a:p>
            <a:pPr indent="0" lvl="0" marL="0" rtl="0" algn="l">
              <a:spcBef>
                <a:spcPts val="0"/>
              </a:spcBef>
              <a:spcAft>
                <a:spcPts val="0"/>
              </a:spcAft>
              <a:buNone/>
            </a:pPr>
            <a:r>
              <a:rPr b="1" lang="pt-PT">
                <a:solidFill>
                  <a:srgbClr val="0E101A"/>
                </a:solidFill>
                <a:latin typeface="Arial"/>
                <a:ea typeface="Arial"/>
                <a:cs typeface="Arial"/>
                <a:sym typeface="Arial"/>
              </a:rPr>
              <a:t>Advantages</a:t>
            </a:r>
            <a:r>
              <a:rPr lang="pt-PT">
                <a:solidFill>
                  <a:srgbClr val="0E101A"/>
                </a:solidFill>
                <a:latin typeface="Arial"/>
                <a:ea typeface="Arial"/>
                <a:cs typeface="Arial"/>
                <a:sym typeface="Arial"/>
              </a:rPr>
              <a:t>:</a:t>
            </a:r>
            <a:endParaRPr>
              <a:solidFill>
                <a:srgbClr val="0E101A"/>
              </a:solidFill>
              <a:latin typeface="Arial"/>
              <a:ea typeface="Arial"/>
              <a:cs typeface="Arial"/>
              <a:sym typeface="Arial"/>
            </a:endParaRPr>
          </a:p>
          <a:p>
            <a:pPr indent="-298450" lvl="0" marL="457200" rtl="0" algn="l">
              <a:spcBef>
                <a:spcPts val="0"/>
              </a:spcBef>
              <a:spcAft>
                <a:spcPts val="0"/>
              </a:spcAft>
              <a:buClr>
                <a:srgbClr val="0E101A"/>
              </a:buClr>
              <a:buSzPts val="1100"/>
              <a:buFont typeface="Arial"/>
              <a:buChar char="❖"/>
            </a:pPr>
            <a:r>
              <a:rPr lang="pt-PT">
                <a:solidFill>
                  <a:srgbClr val="0E101A"/>
                </a:solidFill>
                <a:latin typeface="Arial"/>
                <a:ea typeface="Arial"/>
                <a:cs typeface="Arial"/>
                <a:sym typeface="Arial"/>
              </a:rPr>
              <a:t>ease and convenience of making a cocktail at the touch of a button</a:t>
            </a:r>
            <a:endParaRPr>
              <a:solidFill>
                <a:srgbClr val="0E101A"/>
              </a:solidFill>
              <a:latin typeface="Arial"/>
              <a:ea typeface="Arial"/>
              <a:cs typeface="Arial"/>
              <a:sym typeface="Arial"/>
            </a:endParaRPr>
          </a:p>
          <a:p>
            <a:pPr indent="0" lvl="0" marL="457200" rtl="0" algn="l">
              <a:spcBef>
                <a:spcPts val="0"/>
              </a:spcBef>
              <a:spcAft>
                <a:spcPts val="0"/>
              </a:spcAft>
              <a:buNone/>
            </a:pPr>
            <a:r>
              <a:t/>
            </a:r>
            <a:endParaRPr>
              <a:solidFill>
                <a:srgbClr val="0E101A"/>
              </a:solidFill>
              <a:latin typeface="Arial"/>
              <a:ea typeface="Arial"/>
              <a:cs typeface="Arial"/>
              <a:sym typeface="Arial"/>
            </a:endParaRPr>
          </a:p>
          <a:p>
            <a:pPr indent="0" lvl="0" marL="0" rtl="0" algn="l">
              <a:spcBef>
                <a:spcPts val="0"/>
              </a:spcBef>
              <a:spcAft>
                <a:spcPts val="0"/>
              </a:spcAft>
              <a:buNone/>
            </a:pPr>
            <a:r>
              <a:rPr b="1" lang="pt-PT">
                <a:solidFill>
                  <a:srgbClr val="0E101A"/>
                </a:solidFill>
                <a:latin typeface="Arial"/>
                <a:ea typeface="Arial"/>
                <a:cs typeface="Arial"/>
                <a:sym typeface="Arial"/>
              </a:rPr>
              <a:t>Disadvantages</a:t>
            </a:r>
            <a:r>
              <a:rPr lang="pt-PT">
                <a:solidFill>
                  <a:srgbClr val="0E101A"/>
                </a:solidFill>
                <a:latin typeface="Arial"/>
                <a:ea typeface="Arial"/>
                <a:cs typeface="Arial"/>
                <a:sym typeface="Arial"/>
              </a:rPr>
              <a:t>:</a:t>
            </a:r>
            <a:endParaRPr>
              <a:solidFill>
                <a:srgbClr val="0E101A"/>
              </a:solidFill>
              <a:latin typeface="Arial"/>
              <a:ea typeface="Arial"/>
              <a:cs typeface="Arial"/>
              <a:sym typeface="Arial"/>
            </a:endParaRPr>
          </a:p>
          <a:p>
            <a:pPr indent="-298450" lvl="0" marL="457200" rtl="0" algn="l">
              <a:spcBef>
                <a:spcPts val="0"/>
              </a:spcBef>
              <a:spcAft>
                <a:spcPts val="0"/>
              </a:spcAft>
              <a:buClr>
                <a:srgbClr val="0E101A"/>
              </a:buClr>
              <a:buSzPts val="1100"/>
              <a:buFont typeface="Arial"/>
              <a:buChar char="❖"/>
            </a:pPr>
            <a:r>
              <a:rPr lang="pt-PT">
                <a:solidFill>
                  <a:srgbClr val="0E101A"/>
                </a:solidFill>
                <a:latin typeface="Arial"/>
                <a:ea typeface="Arial"/>
                <a:cs typeface="Arial"/>
                <a:sym typeface="Arial"/>
              </a:rPr>
              <a:t>difficulty to the customer to understand how could fit a whole drink in the pod</a:t>
            </a:r>
            <a:endParaRPr>
              <a:solidFill>
                <a:srgbClr val="0E101A"/>
              </a:solidFill>
              <a:latin typeface="Arial"/>
              <a:ea typeface="Arial"/>
              <a:cs typeface="Arial"/>
              <a:sym typeface="Arial"/>
            </a:endParaRPr>
          </a:p>
          <a:p>
            <a:pPr indent="-298450" lvl="0" marL="457200" rtl="0" algn="l">
              <a:spcBef>
                <a:spcPts val="0"/>
              </a:spcBef>
              <a:spcAft>
                <a:spcPts val="0"/>
              </a:spcAft>
              <a:buClr>
                <a:srgbClr val="0E101A"/>
              </a:buClr>
              <a:buSzPts val="1100"/>
              <a:buFont typeface="Arial"/>
              <a:buChar char="❖"/>
            </a:pPr>
            <a:r>
              <a:rPr lang="pt-PT">
                <a:solidFill>
                  <a:srgbClr val="0E101A"/>
                </a:solidFill>
                <a:latin typeface="Arial"/>
                <a:ea typeface="Arial"/>
                <a:cs typeface="Arial"/>
                <a:sym typeface="Arial"/>
              </a:rPr>
              <a:t>face distribution hurdles</a:t>
            </a:r>
            <a:endParaRPr>
              <a:solidFill>
                <a:srgbClr val="0E101A"/>
              </a:solidFill>
              <a:latin typeface="Arial"/>
              <a:ea typeface="Arial"/>
              <a:cs typeface="Arial"/>
              <a:sym typeface="Arial"/>
            </a:endParaRPr>
          </a:p>
          <a:p>
            <a:pPr indent="-298450" lvl="0" marL="457200" rtl="0" algn="l">
              <a:spcBef>
                <a:spcPts val="0"/>
              </a:spcBef>
              <a:spcAft>
                <a:spcPts val="0"/>
              </a:spcAft>
              <a:buClr>
                <a:srgbClr val="0E101A"/>
              </a:buClr>
              <a:buSzPts val="1100"/>
              <a:buFont typeface="Arial"/>
              <a:buChar char="❖"/>
            </a:pPr>
            <a:r>
              <a:rPr lang="pt-PT">
                <a:solidFill>
                  <a:srgbClr val="0E101A"/>
                </a:solidFill>
                <a:latin typeface="Arial"/>
                <a:ea typeface="Arial"/>
                <a:cs typeface="Arial"/>
                <a:sym typeface="Arial"/>
              </a:rPr>
              <a:t>consumers can't add their preferred alcohol brand or the desired amount</a:t>
            </a:r>
            <a:endParaRPr/>
          </a:p>
        </p:txBody>
      </p:sp>
      <p:sp>
        <p:nvSpPr>
          <p:cNvPr id="173" name="Google Shape;173;p23"/>
          <p:cNvSpPr txBox="1"/>
          <p:nvPr/>
        </p:nvSpPr>
        <p:spPr>
          <a:xfrm>
            <a:off x="4641375" y="1930050"/>
            <a:ext cx="4134600" cy="2933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pt-PT">
                <a:solidFill>
                  <a:schemeClr val="accent3"/>
                </a:solidFill>
              </a:rPr>
              <a:t>Mixer pod's </a:t>
            </a:r>
            <a:endParaRPr b="1">
              <a:solidFill>
                <a:schemeClr val="accent3"/>
              </a:solidFill>
            </a:endParaRPr>
          </a:p>
          <a:p>
            <a:pPr indent="0" lvl="0" marL="0" rtl="0" algn="l">
              <a:lnSpc>
                <a:spcPct val="115000"/>
              </a:lnSpc>
              <a:spcBef>
                <a:spcPts val="0"/>
              </a:spcBef>
              <a:spcAft>
                <a:spcPts val="0"/>
              </a:spcAft>
              <a:buNone/>
            </a:pPr>
            <a:r>
              <a:t/>
            </a:r>
            <a:endParaRPr sz="1300">
              <a:solidFill>
                <a:srgbClr val="0E101A"/>
              </a:solidFill>
            </a:endParaRPr>
          </a:p>
          <a:p>
            <a:pPr indent="0" lvl="0" marL="0" rtl="0" algn="l">
              <a:lnSpc>
                <a:spcPct val="115000"/>
              </a:lnSpc>
              <a:spcBef>
                <a:spcPts val="0"/>
              </a:spcBef>
              <a:spcAft>
                <a:spcPts val="0"/>
              </a:spcAft>
              <a:buNone/>
            </a:pPr>
            <a:r>
              <a:rPr b="1" lang="pt-PT" sz="1300">
                <a:solidFill>
                  <a:srgbClr val="0E101A"/>
                </a:solidFill>
              </a:rPr>
              <a:t>Advantages</a:t>
            </a:r>
            <a:r>
              <a:rPr lang="pt-PT" sz="1300">
                <a:solidFill>
                  <a:srgbClr val="0E101A"/>
                </a:solidFill>
              </a:rPr>
              <a:t>: </a:t>
            </a:r>
            <a:endParaRPr sz="1300">
              <a:solidFill>
                <a:srgbClr val="0E101A"/>
              </a:solidFill>
            </a:endParaRPr>
          </a:p>
          <a:p>
            <a:pPr indent="-311150" lvl="0" marL="457200" rtl="0" algn="l">
              <a:lnSpc>
                <a:spcPct val="115000"/>
              </a:lnSpc>
              <a:spcBef>
                <a:spcPts val="0"/>
              </a:spcBef>
              <a:spcAft>
                <a:spcPts val="0"/>
              </a:spcAft>
              <a:buClr>
                <a:srgbClr val="0E101A"/>
              </a:buClr>
              <a:buSzPts val="1300"/>
              <a:buChar char="❖"/>
            </a:pPr>
            <a:r>
              <a:rPr lang="pt-PT" sz="1300">
                <a:solidFill>
                  <a:srgbClr val="0E101A"/>
                </a:solidFill>
              </a:rPr>
              <a:t>consumers can add their preferred alcohol brand and the desired amount </a:t>
            </a:r>
            <a:endParaRPr sz="1300">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sz="1300">
                <a:solidFill>
                  <a:srgbClr val="0E101A"/>
                </a:solidFill>
              </a:rPr>
              <a:t>cheaper</a:t>
            </a:r>
            <a:endParaRPr sz="1300">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sz="1300">
                <a:solidFill>
                  <a:srgbClr val="0E101A"/>
                </a:solidFill>
              </a:rPr>
              <a:t>might avoid regulatory problems for distribution</a:t>
            </a:r>
            <a:endParaRPr sz="1300">
              <a:solidFill>
                <a:srgbClr val="0E101A"/>
              </a:solidFill>
            </a:endParaRPr>
          </a:p>
          <a:p>
            <a:pPr indent="-298450" lvl="0" marL="457200" rtl="0" algn="l">
              <a:lnSpc>
                <a:spcPct val="115000"/>
              </a:lnSpc>
              <a:spcBef>
                <a:spcPts val="0"/>
              </a:spcBef>
              <a:spcAft>
                <a:spcPts val="0"/>
              </a:spcAft>
              <a:buClr>
                <a:srgbClr val="0E101A"/>
              </a:buClr>
              <a:buSzPts val="1100"/>
              <a:buChar char="❖"/>
            </a:pPr>
            <a:r>
              <a:rPr lang="pt-PT" sz="1300">
                <a:solidFill>
                  <a:srgbClr val="0E101A"/>
                </a:solidFill>
              </a:rPr>
              <a:t>more accessible for consumers to comprehend</a:t>
            </a:r>
            <a:endParaRPr sz="1300">
              <a:solidFill>
                <a:srgbClr val="0E101A"/>
              </a:solidFill>
            </a:endParaRPr>
          </a:p>
          <a:p>
            <a:pPr indent="0" lvl="0" marL="457200" rtl="0" algn="l">
              <a:lnSpc>
                <a:spcPct val="115000"/>
              </a:lnSpc>
              <a:spcBef>
                <a:spcPts val="0"/>
              </a:spcBef>
              <a:spcAft>
                <a:spcPts val="0"/>
              </a:spcAft>
              <a:buNone/>
            </a:pPr>
            <a:r>
              <a:t/>
            </a:r>
            <a:endParaRPr sz="1300">
              <a:solidFill>
                <a:srgbClr val="0E101A"/>
              </a:solidFill>
            </a:endParaRPr>
          </a:p>
          <a:p>
            <a:pPr indent="0" lvl="0" marL="0" rtl="0" algn="l">
              <a:lnSpc>
                <a:spcPct val="115000"/>
              </a:lnSpc>
              <a:spcBef>
                <a:spcPts val="0"/>
              </a:spcBef>
              <a:spcAft>
                <a:spcPts val="0"/>
              </a:spcAft>
              <a:buNone/>
            </a:pPr>
            <a:r>
              <a:rPr b="1" lang="pt-PT" sz="1300">
                <a:solidFill>
                  <a:srgbClr val="0E101A"/>
                </a:solidFill>
              </a:rPr>
              <a:t>Disadvantages</a:t>
            </a:r>
            <a:r>
              <a:rPr lang="pt-PT" sz="1300">
                <a:solidFill>
                  <a:srgbClr val="0E101A"/>
                </a:solidFill>
              </a:rPr>
              <a:t>:</a:t>
            </a:r>
            <a:endParaRPr sz="1300">
              <a:solidFill>
                <a:srgbClr val="0E101A"/>
              </a:solidFill>
            </a:endParaRPr>
          </a:p>
          <a:p>
            <a:pPr indent="-311150" lvl="0" marL="457200" rtl="0" algn="l">
              <a:lnSpc>
                <a:spcPct val="115000"/>
              </a:lnSpc>
              <a:spcBef>
                <a:spcPts val="0"/>
              </a:spcBef>
              <a:spcAft>
                <a:spcPts val="0"/>
              </a:spcAft>
              <a:buClr>
                <a:srgbClr val="0E101A"/>
              </a:buClr>
              <a:buSzPts val="1300"/>
              <a:buChar char="❖"/>
            </a:pPr>
            <a:r>
              <a:rPr lang="pt-PT" sz="1300">
                <a:solidFill>
                  <a:srgbClr val="0E101A"/>
                </a:solidFill>
              </a:rPr>
              <a:t>it's not so practical for the consumers who don't care about the alcoholic brand</a:t>
            </a:r>
            <a:endParaRPr>
              <a:latin typeface="Lato"/>
              <a:ea typeface="Lato"/>
              <a:cs typeface="Lato"/>
              <a:sym typeface="Lato"/>
            </a:endParaRPr>
          </a:p>
        </p:txBody>
      </p:sp>
      <p:sp>
        <p:nvSpPr>
          <p:cNvPr id="174" name="Google Shape;174;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3. What Pods should be introduced?</a:t>
            </a:r>
            <a:r>
              <a:rPr lang="pt-PT" sz="1100">
                <a:solidFill>
                  <a:srgbClr val="0E101A"/>
                </a:solidFill>
                <a:latin typeface="Arial"/>
                <a:ea typeface="Arial"/>
                <a:cs typeface="Arial"/>
                <a:sym typeface="Arial"/>
              </a:rPr>
              <a:t> </a:t>
            </a:r>
            <a:endParaRPr/>
          </a:p>
        </p:txBody>
      </p:sp>
      <p:sp>
        <p:nvSpPr>
          <p:cNvPr id="180" name="Google Shape;180;p24"/>
          <p:cNvSpPr txBox="1"/>
          <p:nvPr>
            <p:ph idx="1" type="body"/>
          </p:nvPr>
        </p:nvSpPr>
        <p:spPr>
          <a:xfrm>
            <a:off x="729450" y="2078875"/>
            <a:ext cx="7688700" cy="2750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PT" sz="1400">
                <a:solidFill>
                  <a:srgbClr val="0E101A"/>
                </a:solidFill>
                <a:latin typeface="Arial"/>
                <a:ea typeface="Arial"/>
                <a:cs typeface="Arial"/>
                <a:sym typeface="Arial"/>
              </a:rPr>
              <a:t>Despite mixer pods presenting many advantages, we believe that </a:t>
            </a:r>
            <a:r>
              <a:rPr b="1" lang="pt-PT" sz="1400">
                <a:solidFill>
                  <a:srgbClr val="0E101A"/>
                </a:solidFill>
                <a:latin typeface="Arial"/>
                <a:ea typeface="Arial"/>
                <a:cs typeface="Arial"/>
                <a:sym typeface="Arial"/>
              </a:rPr>
              <a:t>Drinkworks should introduce alcoholic pods </a:t>
            </a:r>
            <a:r>
              <a:rPr lang="pt-PT" sz="1400">
                <a:solidFill>
                  <a:srgbClr val="0E101A"/>
                </a:solidFill>
                <a:latin typeface="Arial"/>
                <a:ea typeface="Arial"/>
                <a:cs typeface="Arial"/>
                <a:sym typeface="Arial"/>
              </a:rPr>
              <a:t>since we think this is the innovative key to that product, have cocktails at a distance of a button.</a:t>
            </a:r>
            <a:endParaRPr sz="1400">
              <a:solidFill>
                <a:srgbClr val="0E101A"/>
              </a:solidFill>
              <a:latin typeface="Arial"/>
              <a:ea typeface="Arial"/>
              <a:cs typeface="Arial"/>
              <a:sym typeface="Arial"/>
            </a:endParaRPr>
          </a:p>
          <a:p>
            <a:pPr indent="0" lvl="0" marL="0" rtl="0" algn="just">
              <a:spcBef>
                <a:spcPts val="0"/>
              </a:spcBef>
              <a:spcAft>
                <a:spcPts val="0"/>
              </a:spcAft>
              <a:buNone/>
            </a:pPr>
            <a:r>
              <a:t/>
            </a:r>
            <a:endParaRPr sz="1400">
              <a:solidFill>
                <a:srgbClr val="0E101A"/>
              </a:solidFill>
              <a:latin typeface="Arial"/>
              <a:ea typeface="Arial"/>
              <a:cs typeface="Arial"/>
              <a:sym typeface="Arial"/>
            </a:endParaRPr>
          </a:p>
          <a:p>
            <a:pPr indent="0" lvl="0" marL="0" rtl="0" algn="just">
              <a:spcBef>
                <a:spcPts val="0"/>
              </a:spcBef>
              <a:spcAft>
                <a:spcPts val="0"/>
              </a:spcAft>
              <a:buNone/>
            </a:pPr>
            <a:r>
              <a:rPr lang="pt-PT" sz="1400">
                <a:solidFill>
                  <a:srgbClr val="0E101A"/>
                </a:solidFill>
                <a:latin typeface="Arial"/>
                <a:ea typeface="Arial"/>
                <a:cs typeface="Arial"/>
                <a:sym typeface="Arial"/>
              </a:rPr>
              <a:t>To contour the disadvantages of the alcoholic pods is essential to advertise and clarify to the customers about the product and </a:t>
            </a:r>
            <a:r>
              <a:rPr b="1" lang="pt-PT" sz="1400">
                <a:solidFill>
                  <a:srgbClr val="0E101A"/>
                </a:solidFill>
                <a:latin typeface="Arial"/>
                <a:ea typeface="Arial"/>
                <a:cs typeface="Arial"/>
                <a:sym typeface="Arial"/>
              </a:rPr>
              <a:t>sell the pods in liquor stores</a:t>
            </a:r>
            <a:r>
              <a:rPr lang="pt-PT" sz="1400">
                <a:solidFill>
                  <a:srgbClr val="0E101A"/>
                </a:solidFill>
                <a:latin typeface="Arial"/>
                <a:ea typeface="Arial"/>
                <a:cs typeface="Arial"/>
                <a:sym typeface="Arial"/>
              </a:rPr>
              <a:t>. The machines should be sold online and in retail stores.</a:t>
            </a:r>
            <a:endParaRPr b="1" sz="1500">
              <a:solidFill>
                <a:schemeClr val="dk1"/>
              </a:solidFill>
              <a:latin typeface="Arial"/>
              <a:ea typeface="Arial"/>
              <a:cs typeface="Arial"/>
              <a:sym typeface="Arial"/>
            </a:endParaRPr>
          </a:p>
          <a:p>
            <a:pPr indent="0" lvl="0" marL="0" rtl="0" algn="l">
              <a:spcBef>
                <a:spcPts val="0"/>
              </a:spcBef>
              <a:spcAft>
                <a:spcPts val="0"/>
              </a:spcAft>
              <a:buNone/>
            </a:pPr>
            <a:r>
              <a:t/>
            </a:r>
            <a:endParaRPr/>
          </a:p>
        </p:txBody>
      </p:sp>
      <p:sp>
        <p:nvSpPr>
          <p:cNvPr id="181" name="Google Shape;181;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4</a:t>
            </a:r>
            <a:r>
              <a:rPr lang="pt-PT" sz="1840"/>
              <a:t>. </a:t>
            </a:r>
            <a:r>
              <a:rPr lang="pt-PT" sz="1800"/>
              <a:t>How should the device and pods be priced?</a:t>
            </a:r>
            <a:endParaRPr sz="1800"/>
          </a:p>
          <a:p>
            <a:pPr indent="0" lvl="0" marL="0" rtl="0" algn="l">
              <a:spcBef>
                <a:spcPts val="0"/>
              </a:spcBef>
              <a:spcAft>
                <a:spcPts val="0"/>
              </a:spcAft>
              <a:buNone/>
            </a:pPr>
            <a:r>
              <a:t/>
            </a:r>
            <a:endParaRPr sz="1840"/>
          </a:p>
        </p:txBody>
      </p:sp>
      <p:sp>
        <p:nvSpPr>
          <p:cNvPr id="187" name="Google Shape;187;p2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pt-PT"/>
              <a:t>“</a:t>
            </a:r>
            <a:r>
              <a:rPr lang="pt-PT"/>
              <a:t>The respondents who were willing to pay at least $299 were more likely to be between the ages of 21 and 29, live in an urban area, socialize at home at least once a week, and have higher household income levels” </a:t>
            </a:r>
            <a:endParaRPr/>
          </a:p>
          <a:p>
            <a:pPr indent="0" lvl="0" marL="0" rtl="0" algn="ctr">
              <a:spcBef>
                <a:spcPts val="1200"/>
              </a:spcBef>
              <a:spcAft>
                <a:spcPts val="0"/>
              </a:spcAft>
              <a:buNone/>
            </a:pPr>
            <a:r>
              <a:rPr lang="pt-PT"/>
              <a:t>“Generally, those who indicated higher willingness to pay for the device also tended to project slightly higher device usage”</a:t>
            </a:r>
            <a:endParaRPr/>
          </a:p>
          <a:p>
            <a:pPr indent="0" lvl="0" marL="0" rtl="0" algn="just">
              <a:spcBef>
                <a:spcPts val="1200"/>
              </a:spcBef>
              <a:spcAft>
                <a:spcPts val="1200"/>
              </a:spcAft>
              <a:buNone/>
            </a:pPr>
            <a:r>
              <a:rPr lang="pt-PT"/>
              <a:t>In other words, the target market segment was likely to be willing to pay at least 299$. Coincidently, this higher willingness to pay for the product was </a:t>
            </a:r>
            <a:r>
              <a:rPr lang="pt-PT"/>
              <a:t>accompanied</a:t>
            </a:r>
            <a:r>
              <a:rPr lang="pt-PT"/>
              <a:t> by an intended more frequent device usage.</a:t>
            </a:r>
            <a:endParaRPr/>
          </a:p>
        </p:txBody>
      </p:sp>
      <p:sp>
        <p:nvSpPr>
          <p:cNvPr id="188" name="Google Shape;188;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idx="1" type="body"/>
          </p:nvPr>
        </p:nvSpPr>
        <p:spPr>
          <a:xfrm>
            <a:off x="729450" y="2078875"/>
            <a:ext cx="7688700" cy="25665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PT"/>
              <a:t>Because this is a novel product with limited competition, the prices should be chosen in order to maximise the value.</a:t>
            </a:r>
            <a:endParaRPr/>
          </a:p>
          <a:p>
            <a:pPr indent="0" lvl="0" marL="0" rtl="0" algn="just">
              <a:spcBef>
                <a:spcPts val="1200"/>
              </a:spcBef>
              <a:spcAft>
                <a:spcPts val="0"/>
              </a:spcAft>
              <a:buNone/>
            </a:pPr>
            <a:r>
              <a:rPr lang="pt-PT"/>
              <a:t>With the quotes on the last slide in mind the strategy to choose the prices should follow this logic:</a:t>
            </a:r>
            <a:endParaRPr/>
          </a:p>
          <a:p>
            <a:pPr indent="-311150" lvl="0" marL="457200" rtl="0" algn="just">
              <a:spcBef>
                <a:spcPts val="1200"/>
              </a:spcBef>
              <a:spcAft>
                <a:spcPts val="0"/>
              </a:spcAft>
              <a:buSzPts val="1300"/>
              <a:buChar char="❖"/>
            </a:pPr>
            <a:r>
              <a:rPr lang="pt-PT"/>
              <a:t>For the appliance</a:t>
            </a:r>
            <a:r>
              <a:rPr lang="pt-PT"/>
              <a:t>, because this is a one-time-purchase</a:t>
            </a:r>
            <a:r>
              <a:rPr lang="pt-PT"/>
              <a:t>, maximise the number of individuals it reaches while maintaining positive profit.</a:t>
            </a:r>
            <a:r>
              <a:rPr lang="pt-PT"/>
              <a:t> </a:t>
            </a:r>
            <a:endParaRPr/>
          </a:p>
          <a:p>
            <a:pPr indent="-311150" lvl="0" marL="457200" rtl="0" algn="just">
              <a:spcBef>
                <a:spcPts val="0"/>
              </a:spcBef>
              <a:spcAft>
                <a:spcPts val="0"/>
              </a:spcAft>
              <a:buSzPts val="1300"/>
              <a:buChar char="❖"/>
            </a:pPr>
            <a:r>
              <a:rPr lang="pt-PT"/>
              <a:t>Reaching more customers means selling more pods, which is a recurring purchase. This allows for higher profit in the long run.</a:t>
            </a:r>
            <a:endParaRPr/>
          </a:p>
          <a:p>
            <a:pPr indent="-311150" lvl="0" marL="457200" rtl="0" algn="just">
              <a:spcBef>
                <a:spcPts val="0"/>
              </a:spcBef>
              <a:spcAft>
                <a:spcPts val="0"/>
              </a:spcAft>
              <a:buSzPts val="1300"/>
              <a:buChar char="❖"/>
            </a:pPr>
            <a:r>
              <a:rPr lang="pt-PT"/>
              <a:t>Maximise profit on the pods.</a:t>
            </a:r>
            <a:endParaRPr/>
          </a:p>
          <a:p>
            <a:pPr indent="-311150" lvl="0" marL="457200" rtl="0" algn="just">
              <a:spcBef>
                <a:spcPts val="0"/>
              </a:spcBef>
              <a:spcAft>
                <a:spcPts val="0"/>
              </a:spcAft>
              <a:buSzPts val="1300"/>
              <a:buChar char="❖"/>
            </a:pPr>
            <a:r>
              <a:rPr lang="pt-PT"/>
              <a:t>Later, if there appear new and defying competitors, adjust the prices.</a:t>
            </a:r>
            <a:endParaRPr/>
          </a:p>
        </p:txBody>
      </p:sp>
      <p:sp>
        <p:nvSpPr>
          <p:cNvPr id="194" name="Google Shape;194;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
        <p:nvSpPr>
          <p:cNvPr id="195" name="Google Shape;195;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4. </a:t>
            </a:r>
            <a:r>
              <a:rPr lang="pt-PT" sz="1800"/>
              <a:t>How should the device and pods be priced?</a:t>
            </a:r>
            <a:endParaRPr sz="1800"/>
          </a:p>
          <a:p>
            <a:pPr indent="0" lvl="0" marL="0" rtl="0" algn="l">
              <a:spcBef>
                <a:spcPts val="0"/>
              </a:spcBef>
              <a:spcAft>
                <a:spcPts val="0"/>
              </a:spcAft>
              <a:buNone/>
            </a:pPr>
            <a:r>
              <a:t/>
            </a:r>
            <a:endParaRPr sz="184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7"/>
          <p:cNvSpPr txBox="1"/>
          <p:nvPr>
            <p:ph idx="1" type="body"/>
          </p:nvPr>
        </p:nvSpPr>
        <p:spPr>
          <a:xfrm>
            <a:off x="729450" y="2078875"/>
            <a:ext cx="4321500" cy="27873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PT"/>
              <a:t>Ideal price would be $299.00</a:t>
            </a:r>
            <a:endParaRPr/>
          </a:p>
          <a:p>
            <a:pPr indent="0" lvl="0" marL="0" rtl="0" algn="just">
              <a:spcBef>
                <a:spcPts val="1200"/>
              </a:spcBef>
              <a:spcAft>
                <a:spcPts val="0"/>
              </a:spcAft>
              <a:buNone/>
            </a:pPr>
            <a:r>
              <a:rPr lang="pt-PT"/>
              <a:t>Reasons:</a:t>
            </a:r>
            <a:endParaRPr/>
          </a:p>
          <a:p>
            <a:pPr indent="-311150" lvl="0" marL="457200" rtl="0" algn="just">
              <a:spcBef>
                <a:spcPts val="1200"/>
              </a:spcBef>
              <a:spcAft>
                <a:spcPts val="0"/>
              </a:spcAft>
              <a:buSzPts val="1300"/>
              <a:buChar char="❖"/>
            </a:pPr>
            <a:r>
              <a:rPr lang="pt-PT"/>
              <a:t>Reaches one of the main target market segments</a:t>
            </a:r>
            <a:endParaRPr/>
          </a:p>
          <a:p>
            <a:pPr indent="-311150" lvl="0" marL="457200" rtl="0" algn="just">
              <a:spcBef>
                <a:spcPts val="0"/>
              </a:spcBef>
              <a:spcAft>
                <a:spcPts val="0"/>
              </a:spcAft>
              <a:buSzPts val="1300"/>
              <a:buChar char="❖"/>
            </a:pPr>
            <a:r>
              <a:rPr lang="pt-PT"/>
              <a:t>Reaches the most number of individuals while maintaining positive profit (production costs $250)</a:t>
            </a:r>
            <a:endParaRPr/>
          </a:p>
          <a:p>
            <a:pPr indent="0" lvl="0" marL="0" rtl="0" algn="just">
              <a:spcBef>
                <a:spcPts val="1200"/>
              </a:spcBef>
              <a:spcAft>
                <a:spcPts val="1200"/>
              </a:spcAft>
              <a:buNone/>
            </a:pPr>
            <a:r>
              <a:rPr lang="pt-PT"/>
              <a:t>If the company is able, there is an argument to be made in sustaining losses while selling the appliance so it reaches more </a:t>
            </a:r>
            <a:r>
              <a:rPr lang="pt-PT"/>
              <a:t>customers. The company can plan to recover those losses with the pods.</a:t>
            </a:r>
            <a:endParaRPr/>
          </a:p>
        </p:txBody>
      </p:sp>
      <p:pic>
        <p:nvPicPr>
          <p:cNvPr id="201" name="Google Shape;201;p27"/>
          <p:cNvPicPr preferRelativeResize="0"/>
          <p:nvPr/>
        </p:nvPicPr>
        <p:blipFill>
          <a:blip r:embed="rId3">
            <a:alphaModFix/>
          </a:blip>
          <a:stretch>
            <a:fillRect/>
          </a:stretch>
        </p:blipFill>
        <p:spPr>
          <a:xfrm>
            <a:off x="5722400" y="806028"/>
            <a:ext cx="3421599" cy="2116444"/>
          </a:xfrm>
          <a:prstGeom prst="rect">
            <a:avLst/>
          </a:prstGeom>
          <a:noFill/>
          <a:ln>
            <a:noFill/>
          </a:ln>
        </p:spPr>
      </p:pic>
      <p:sp>
        <p:nvSpPr>
          <p:cNvPr id="202" name="Google Shape;202;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
        <p:nvSpPr>
          <p:cNvPr id="203" name="Google Shape;203;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740"/>
              <a:t>4. </a:t>
            </a:r>
            <a:r>
              <a:rPr lang="pt-PT" sz="1700"/>
              <a:t>How should the device and pods be priced?</a:t>
            </a:r>
            <a:endParaRPr sz="1700"/>
          </a:p>
          <a:p>
            <a:pPr indent="0" lvl="0" marL="0" rtl="0" algn="l">
              <a:spcBef>
                <a:spcPts val="0"/>
              </a:spcBef>
              <a:spcAft>
                <a:spcPts val="0"/>
              </a:spcAft>
              <a:buNone/>
            </a:pPr>
            <a:r>
              <a:t/>
            </a:r>
            <a:endParaRPr sz="1840"/>
          </a:p>
        </p:txBody>
      </p:sp>
      <p:pic>
        <p:nvPicPr>
          <p:cNvPr id="204" name="Google Shape;204;p27"/>
          <p:cNvPicPr preferRelativeResize="0"/>
          <p:nvPr/>
        </p:nvPicPr>
        <p:blipFill>
          <a:blip r:embed="rId4">
            <a:alphaModFix/>
          </a:blip>
          <a:stretch>
            <a:fillRect/>
          </a:stretch>
        </p:blipFill>
        <p:spPr>
          <a:xfrm>
            <a:off x="5722391" y="2749750"/>
            <a:ext cx="3421617" cy="21164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8"/>
          <p:cNvSpPr txBox="1"/>
          <p:nvPr>
            <p:ph idx="1" type="body"/>
          </p:nvPr>
        </p:nvSpPr>
        <p:spPr>
          <a:xfrm>
            <a:off x="6939550" y="4313175"/>
            <a:ext cx="1816200" cy="38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PT"/>
              <a:t>Ideal Price: $2.50</a:t>
            </a:r>
            <a:endParaRPr/>
          </a:p>
        </p:txBody>
      </p:sp>
      <p:pic>
        <p:nvPicPr>
          <p:cNvPr id="210" name="Google Shape;210;p28"/>
          <p:cNvPicPr preferRelativeResize="0"/>
          <p:nvPr/>
        </p:nvPicPr>
        <p:blipFill>
          <a:blip r:embed="rId3">
            <a:alphaModFix/>
          </a:blip>
          <a:stretch>
            <a:fillRect/>
          </a:stretch>
        </p:blipFill>
        <p:spPr>
          <a:xfrm>
            <a:off x="5920834" y="2436600"/>
            <a:ext cx="2957307" cy="1829250"/>
          </a:xfrm>
          <a:prstGeom prst="rect">
            <a:avLst/>
          </a:prstGeom>
          <a:noFill/>
          <a:ln>
            <a:noFill/>
          </a:ln>
        </p:spPr>
      </p:pic>
      <p:pic>
        <p:nvPicPr>
          <p:cNvPr id="211" name="Google Shape;211;p28"/>
          <p:cNvPicPr preferRelativeResize="0"/>
          <p:nvPr/>
        </p:nvPicPr>
        <p:blipFill>
          <a:blip r:embed="rId4">
            <a:alphaModFix/>
          </a:blip>
          <a:stretch>
            <a:fillRect/>
          </a:stretch>
        </p:blipFill>
        <p:spPr>
          <a:xfrm>
            <a:off x="3044934" y="2436600"/>
            <a:ext cx="2957307" cy="1829250"/>
          </a:xfrm>
          <a:prstGeom prst="rect">
            <a:avLst/>
          </a:prstGeom>
          <a:noFill/>
          <a:ln>
            <a:noFill/>
          </a:ln>
        </p:spPr>
      </p:pic>
      <p:pic>
        <p:nvPicPr>
          <p:cNvPr id="212" name="Google Shape;212;p28"/>
          <p:cNvPicPr preferRelativeResize="0"/>
          <p:nvPr/>
        </p:nvPicPr>
        <p:blipFill>
          <a:blip r:embed="rId5">
            <a:alphaModFix/>
          </a:blip>
          <a:stretch>
            <a:fillRect/>
          </a:stretch>
        </p:blipFill>
        <p:spPr>
          <a:xfrm>
            <a:off x="160700" y="2436600"/>
            <a:ext cx="2957274" cy="1829250"/>
          </a:xfrm>
          <a:prstGeom prst="rect">
            <a:avLst/>
          </a:prstGeom>
          <a:noFill/>
          <a:ln>
            <a:noFill/>
          </a:ln>
        </p:spPr>
      </p:pic>
      <p:sp>
        <p:nvSpPr>
          <p:cNvPr id="213" name="Google Shape;213;p28"/>
          <p:cNvSpPr txBox="1"/>
          <p:nvPr>
            <p:ph idx="1" type="body"/>
          </p:nvPr>
        </p:nvSpPr>
        <p:spPr>
          <a:xfrm>
            <a:off x="4061175" y="4313175"/>
            <a:ext cx="1816200" cy="38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PT"/>
              <a:t>Ideal Price: $6.00</a:t>
            </a:r>
            <a:endParaRPr/>
          </a:p>
        </p:txBody>
      </p:sp>
      <p:sp>
        <p:nvSpPr>
          <p:cNvPr id="214" name="Google Shape;214;p28"/>
          <p:cNvSpPr txBox="1"/>
          <p:nvPr>
            <p:ph idx="1" type="body"/>
          </p:nvPr>
        </p:nvSpPr>
        <p:spPr>
          <a:xfrm>
            <a:off x="1122500" y="4313175"/>
            <a:ext cx="1816200" cy="384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pt-PT"/>
              <a:t>Ideal Price: $4.00</a:t>
            </a:r>
            <a:endParaRPr/>
          </a:p>
        </p:txBody>
      </p:sp>
      <p:sp>
        <p:nvSpPr>
          <p:cNvPr id="215" name="Google Shape;215;p28"/>
          <p:cNvSpPr txBox="1"/>
          <p:nvPr/>
        </p:nvSpPr>
        <p:spPr>
          <a:xfrm>
            <a:off x="675063" y="1853850"/>
            <a:ext cx="76887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pt-PT" sz="1300">
                <a:solidFill>
                  <a:schemeClr val="accent1"/>
                </a:solidFill>
                <a:latin typeface="Lato"/>
                <a:ea typeface="Lato"/>
                <a:cs typeface="Lato"/>
                <a:sym typeface="Lato"/>
              </a:rPr>
              <a:t>Pod Price Strategy - maximise profit</a:t>
            </a:r>
            <a:endParaRPr>
              <a:latin typeface="Lato"/>
              <a:ea typeface="Lato"/>
              <a:cs typeface="Lato"/>
              <a:sym typeface="Lato"/>
            </a:endParaRPr>
          </a:p>
        </p:txBody>
      </p:sp>
      <p:sp>
        <p:nvSpPr>
          <p:cNvPr id="216" name="Google Shape;216;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
        <p:nvSpPr>
          <p:cNvPr id="217" name="Google Shape;217;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40"/>
              <a:t>4. </a:t>
            </a:r>
            <a:r>
              <a:rPr lang="pt-PT" sz="1800"/>
              <a:t>How should the device and pods be priced?</a:t>
            </a:r>
            <a:endParaRPr sz="1800"/>
          </a:p>
          <a:p>
            <a:pPr indent="0" lvl="0" marL="0" rtl="0" algn="l">
              <a:spcBef>
                <a:spcPts val="0"/>
              </a:spcBef>
              <a:spcAft>
                <a:spcPts val="0"/>
              </a:spcAft>
              <a:buNone/>
            </a:pPr>
            <a:r>
              <a:t/>
            </a:r>
            <a:endParaRPr sz="184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
        <p:nvSpPr>
          <p:cNvPr id="223" name="Google Shape;223;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00"/>
              <a:t>5. </a:t>
            </a:r>
            <a:r>
              <a:rPr lang="pt-PT" sz="1800"/>
              <a:t>SWOT analysis</a:t>
            </a:r>
            <a:endParaRPr sz="1800"/>
          </a:p>
        </p:txBody>
      </p:sp>
      <p:sp>
        <p:nvSpPr>
          <p:cNvPr id="224" name="Google Shape;224;p29"/>
          <p:cNvSpPr txBox="1"/>
          <p:nvPr>
            <p:ph idx="1" type="body"/>
          </p:nvPr>
        </p:nvSpPr>
        <p:spPr>
          <a:xfrm>
            <a:off x="776529" y="2053825"/>
            <a:ext cx="1928400" cy="2261100"/>
          </a:xfrm>
          <a:prstGeom prst="rect">
            <a:avLst/>
          </a:prstGeom>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pt-PT" sz="1871">
                <a:solidFill>
                  <a:srgbClr val="1155CC"/>
                </a:solidFill>
              </a:rPr>
              <a:t>STRENGTHS</a:t>
            </a:r>
            <a:endParaRPr b="1" sz="1871">
              <a:solidFill>
                <a:srgbClr val="1155CC"/>
              </a:solidFill>
            </a:endParaRPr>
          </a:p>
          <a:p>
            <a:pPr indent="-286385" lvl="0" marL="457200" rtl="0" algn="l">
              <a:spcBef>
                <a:spcPts val="1200"/>
              </a:spcBef>
              <a:spcAft>
                <a:spcPts val="0"/>
              </a:spcAft>
              <a:buClr>
                <a:srgbClr val="1155CC"/>
              </a:buClr>
              <a:buSzPct val="100000"/>
              <a:buChar char="●"/>
            </a:pPr>
            <a:r>
              <a:rPr lang="pt-PT">
                <a:solidFill>
                  <a:srgbClr val="1155CC"/>
                </a:solidFill>
              </a:rPr>
              <a:t>Innovative product;</a:t>
            </a:r>
            <a:endParaRPr>
              <a:solidFill>
                <a:srgbClr val="1155CC"/>
              </a:solidFill>
            </a:endParaRPr>
          </a:p>
          <a:p>
            <a:pPr indent="-286385" lvl="0" marL="457200" rtl="0" algn="l">
              <a:spcBef>
                <a:spcPts val="0"/>
              </a:spcBef>
              <a:spcAft>
                <a:spcPts val="0"/>
              </a:spcAft>
              <a:buClr>
                <a:srgbClr val="1155CC"/>
              </a:buClr>
              <a:buSzPct val="100000"/>
              <a:buChar char="●"/>
            </a:pPr>
            <a:r>
              <a:rPr lang="pt-PT">
                <a:solidFill>
                  <a:srgbClr val="1155CC"/>
                </a:solidFill>
              </a:rPr>
              <a:t>Sophisticated and fancy product; </a:t>
            </a:r>
            <a:endParaRPr>
              <a:solidFill>
                <a:srgbClr val="1155CC"/>
              </a:solidFill>
            </a:endParaRPr>
          </a:p>
          <a:p>
            <a:pPr indent="-286385" lvl="0" marL="457200" rtl="0" algn="l">
              <a:spcBef>
                <a:spcPts val="0"/>
              </a:spcBef>
              <a:spcAft>
                <a:spcPts val="0"/>
              </a:spcAft>
              <a:buClr>
                <a:srgbClr val="1155CC"/>
              </a:buClr>
              <a:buSzPct val="100000"/>
              <a:buChar char="●"/>
            </a:pPr>
            <a:r>
              <a:rPr lang="pt-PT">
                <a:solidFill>
                  <a:srgbClr val="1155CC"/>
                </a:solidFill>
              </a:rPr>
              <a:t>A convenient product that makes cocktail preparation more efficient(fast and simpler)</a:t>
            </a:r>
            <a:endParaRPr>
              <a:solidFill>
                <a:srgbClr val="1155CC"/>
              </a:solidFill>
            </a:endParaRPr>
          </a:p>
          <a:p>
            <a:pPr indent="-286385" lvl="0" marL="457200" rtl="0" algn="l">
              <a:spcBef>
                <a:spcPts val="0"/>
              </a:spcBef>
              <a:spcAft>
                <a:spcPts val="0"/>
              </a:spcAft>
              <a:buClr>
                <a:srgbClr val="1155CC"/>
              </a:buClr>
              <a:buSzPct val="100000"/>
              <a:buChar char="●"/>
            </a:pPr>
            <a:r>
              <a:rPr lang="pt-PT">
                <a:solidFill>
                  <a:srgbClr val="1155CC"/>
                </a:solidFill>
              </a:rPr>
              <a:t>Large pods offer;</a:t>
            </a:r>
            <a:endParaRPr>
              <a:solidFill>
                <a:srgbClr val="1155CC"/>
              </a:solidFill>
            </a:endParaRPr>
          </a:p>
          <a:p>
            <a:pPr indent="-286385" lvl="0" marL="457200" rtl="0" algn="l">
              <a:spcBef>
                <a:spcPts val="0"/>
              </a:spcBef>
              <a:spcAft>
                <a:spcPts val="0"/>
              </a:spcAft>
              <a:buClr>
                <a:srgbClr val="1155CC"/>
              </a:buClr>
              <a:buSzPct val="100000"/>
              <a:buChar char="●"/>
            </a:pPr>
            <a:r>
              <a:rPr lang="pt-PT">
                <a:solidFill>
                  <a:srgbClr val="1155CC"/>
                </a:solidFill>
              </a:rPr>
              <a:t>Advanced technology;</a:t>
            </a:r>
            <a:endParaRPr>
              <a:solidFill>
                <a:srgbClr val="1155CC"/>
              </a:solidFill>
            </a:endParaRPr>
          </a:p>
          <a:p>
            <a:pPr indent="-286385" lvl="0" marL="457200" rtl="0" algn="l">
              <a:spcBef>
                <a:spcPts val="0"/>
              </a:spcBef>
              <a:spcAft>
                <a:spcPts val="0"/>
              </a:spcAft>
              <a:buClr>
                <a:srgbClr val="1155CC"/>
              </a:buClr>
              <a:buSzPct val="100000"/>
              <a:buChar char="●"/>
            </a:pPr>
            <a:r>
              <a:rPr lang="pt-PT">
                <a:solidFill>
                  <a:srgbClr val="1155CC"/>
                </a:solidFill>
              </a:rPr>
              <a:t>It brings  joy and a relaxing sensation to the customer;</a:t>
            </a:r>
            <a:endParaRPr>
              <a:solidFill>
                <a:srgbClr val="1155CC"/>
              </a:solidFill>
            </a:endParaRPr>
          </a:p>
        </p:txBody>
      </p:sp>
      <p:sp>
        <p:nvSpPr>
          <p:cNvPr id="225" name="Google Shape;225;p29"/>
          <p:cNvSpPr txBox="1"/>
          <p:nvPr>
            <p:ph idx="1" type="body"/>
          </p:nvPr>
        </p:nvSpPr>
        <p:spPr>
          <a:xfrm>
            <a:off x="2788850" y="2053825"/>
            <a:ext cx="1783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pt-PT">
                <a:solidFill>
                  <a:srgbClr val="FF9900"/>
                </a:solidFill>
              </a:rPr>
              <a:t>WEAKNESSES</a:t>
            </a:r>
            <a:endParaRPr b="1">
              <a:solidFill>
                <a:srgbClr val="FF9900"/>
              </a:solidFill>
            </a:endParaRPr>
          </a:p>
          <a:p>
            <a:pPr indent="-285750" lvl="0" marL="457200" rtl="0" algn="l">
              <a:spcBef>
                <a:spcPts val="1200"/>
              </a:spcBef>
              <a:spcAft>
                <a:spcPts val="0"/>
              </a:spcAft>
              <a:buClr>
                <a:srgbClr val="FF9900"/>
              </a:buClr>
              <a:buSzPts val="900"/>
              <a:buChar char="●"/>
            </a:pPr>
            <a:r>
              <a:rPr lang="pt-PT" sz="900">
                <a:solidFill>
                  <a:srgbClr val="FF9900"/>
                </a:solidFill>
              </a:rPr>
              <a:t>It is necessary to replace the water filter and the CO2 canister regularly; </a:t>
            </a:r>
            <a:endParaRPr sz="900">
              <a:solidFill>
                <a:srgbClr val="FF9900"/>
              </a:solidFill>
            </a:endParaRPr>
          </a:p>
          <a:p>
            <a:pPr indent="-285750" lvl="0" marL="457200" rtl="0" algn="l">
              <a:spcBef>
                <a:spcPts val="0"/>
              </a:spcBef>
              <a:spcAft>
                <a:spcPts val="0"/>
              </a:spcAft>
              <a:buClr>
                <a:srgbClr val="FF9900"/>
              </a:buClr>
              <a:buSzPts val="900"/>
              <a:buChar char="●"/>
            </a:pPr>
            <a:r>
              <a:rPr lang="pt-PT" sz="900">
                <a:solidFill>
                  <a:srgbClr val="FF9900"/>
                </a:solidFill>
              </a:rPr>
              <a:t>It takes 10 minutes to chill the water; </a:t>
            </a:r>
            <a:endParaRPr sz="900">
              <a:solidFill>
                <a:srgbClr val="FF9900"/>
              </a:solidFill>
            </a:endParaRPr>
          </a:p>
          <a:p>
            <a:pPr indent="-285750" lvl="0" marL="457200" rtl="0" algn="l">
              <a:spcBef>
                <a:spcPts val="0"/>
              </a:spcBef>
              <a:spcAft>
                <a:spcPts val="0"/>
              </a:spcAft>
              <a:buClr>
                <a:srgbClr val="FF9900"/>
              </a:buClr>
              <a:buSzPts val="900"/>
              <a:buChar char="●"/>
            </a:pPr>
            <a:r>
              <a:rPr lang="pt-PT" sz="900">
                <a:solidFill>
                  <a:srgbClr val="FF9900"/>
                </a:solidFill>
              </a:rPr>
              <a:t>Expensive machine;</a:t>
            </a:r>
            <a:endParaRPr sz="900">
              <a:solidFill>
                <a:srgbClr val="FF9900"/>
              </a:solidFill>
            </a:endParaRPr>
          </a:p>
          <a:p>
            <a:pPr indent="-285750" lvl="0" marL="457200" rtl="0" algn="l">
              <a:spcBef>
                <a:spcPts val="0"/>
              </a:spcBef>
              <a:spcAft>
                <a:spcPts val="0"/>
              </a:spcAft>
              <a:buClr>
                <a:srgbClr val="FF9900"/>
              </a:buClr>
              <a:buSzPts val="900"/>
              <a:buChar char="●"/>
            </a:pPr>
            <a:r>
              <a:rPr lang="pt-PT" sz="900">
                <a:solidFill>
                  <a:srgbClr val="FF9900"/>
                </a:solidFill>
              </a:rPr>
              <a:t>Very specific target audience;</a:t>
            </a:r>
            <a:endParaRPr sz="900">
              <a:solidFill>
                <a:srgbClr val="FF9900"/>
              </a:solidFill>
            </a:endParaRPr>
          </a:p>
        </p:txBody>
      </p:sp>
      <p:sp>
        <p:nvSpPr>
          <p:cNvPr id="226" name="Google Shape;226;p29"/>
          <p:cNvSpPr txBox="1"/>
          <p:nvPr>
            <p:ph idx="1" type="body"/>
          </p:nvPr>
        </p:nvSpPr>
        <p:spPr>
          <a:xfrm>
            <a:off x="4565901" y="2053825"/>
            <a:ext cx="1783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pt-PT">
                <a:solidFill>
                  <a:srgbClr val="38761D"/>
                </a:solidFill>
              </a:rPr>
              <a:t>OPPORTUNITIES</a:t>
            </a:r>
            <a:endParaRPr b="1">
              <a:solidFill>
                <a:srgbClr val="38761D"/>
              </a:solidFill>
            </a:endParaRPr>
          </a:p>
          <a:p>
            <a:pPr indent="-285750" lvl="0" marL="457200" rtl="0" algn="l">
              <a:spcBef>
                <a:spcPts val="1200"/>
              </a:spcBef>
              <a:spcAft>
                <a:spcPts val="0"/>
              </a:spcAft>
              <a:buClr>
                <a:srgbClr val="38761D"/>
              </a:buClr>
              <a:buSzPts val="900"/>
              <a:buChar char="●"/>
            </a:pPr>
            <a:r>
              <a:rPr lang="pt-PT" sz="900">
                <a:solidFill>
                  <a:srgbClr val="38761D"/>
                </a:solidFill>
              </a:rPr>
              <a:t> Few competition;</a:t>
            </a:r>
            <a:endParaRPr sz="900">
              <a:solidFill>
                <a:srgbClr val="38761D"/>
              </a:solidFill>
            </a:endParaRPr>
          </a:p>
          <a:p>
            <a:pPr indent="-285750" lvl="0" marL="457200" rtl="0" algn="l">
              <a:spcBef>
                <a:spcPts val="0"/>
              </a:spcBef>
              <a:spcAft>
                <a:spcPts val="0"/>
              </a:spcAft>
              <a:buClr>
                <a:srgbClr val="38761D"/>
              </a:buClr>
              <a:buSzPts val="900"/>
              <a:buChar char="●"/>
            </a:pPr>
            <a:r>
              <a:rPr lang="pt-PT" sz="900">
                <a:solidFill>
                  <a:srgbClr val="38761D"/>
                </a:solidFill>
              </a:rPr>
              <a:t> Keurig is already on the beverage machines market, so it’s easy for them to introduce this product;</a:t>
            </a:r>
            <a:endParaRPr sz="900">
              <a:solidFill>
                <a:srgbClr val="38761D"/>
              </a:solidFill>
            </a:endParaRPr>
          </a:p>
        </p:txBody>
      </p:sp>
      <p:sp>
        <p:nvSpPr>
          <p:cNvPr id="227" name="Google Shape;227;p29"/>
          <p:cNvSpPr txBox="1"/>
          <p:nvPr>
            <p:ph idx="1" type="body"/>
          </p:nvPr>
        </p:nvSpPr>
        <p:spPr>
          <a:xfrm>
            <a:off x="6442652" y="2053825"/>
            <a:ext cx="17832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pt-PT">
                <a:solidFill>
                  <a:srgbClr val="674EA7"/>
                </a:solidFill>
              </a:rPr>
              <a:t>THREATS</a:t>
            </a:r>
            <a:endParaRPr b="1">
              <a:solidFill>
                <a:srgbClr val="674EA7"/>
              </a:solidFill>
            </a:endParaRPr>
          </a:p>
          <a:p>
            <a:pPr indent="-285750" lvl="0" marL="457200" rtl="0" algn="l">
              <a:spcBef>
                <a:spcPts val="1200"/>
              </a:spcBef>
              <a:spcAft>
                <a:spcPts val="0"/>
              </a:spcAft>
              <a:buClr>
                <a:srgbClr val="674EA7"/>
              </a:buClr>
              <a:buSzPts val="900"/>
              <a:buChar char="●"/>
            </a:pPr>
            <a:r>
              <a:rPr lang="pt-PT" sz="900">
                <a:solidFill>
                  <a:srgbClr val="674EA7"/>
                </a:solidFill>
              </a:rPr>
              <a:t>The difficulty of selling alcoholic pods between US states; </a:t>
            </a:r>
            <a:endParaRPr sz="900">
              <a:solidFill>
                <a:srgbClr val="674EA7"/>
              </a:solidFill>
            </a:endParaRPr>
          </a:p>
          <a:p>
            <a:pPr indent="-285750" lvl="0" marL="457200" rtl="0" algn="l">
              <a:spcBef>
                <a:spcPts val="0"/>
              </a:spcBef>
              <a:spcAft>
                <a:spcPts val="0"/>
              </a:spcAft>
              <a:buClr>
                <a:srgbClr val="674EA7"/>
              </a:buClr>
              <a:buSzPts val="900"/>
              <a:buChar char="●"/>
            </a:pPr>
            <a:r>
              <a:rPr lang="pt-PT" sz="900">
                <a:solidFill>
                  <a:srgbClr val="674EA7"/>
                </a:solidFill>
              </a:rPr>
              <a:t>Drinkworks and AB InBev had little experience in e-commerce, which is the most used trade system for young people, the target audience.</a:t>
            </a:r>
            <a:endParaRPr sz="900">
              <a:solidFill>
                <a:srgbClr val="674EA7"/>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0"/>
          <p:cNvSpPr txBox="1"/>
          <p:nvPr>
            <p:ph type="title"/>
          </p:nvPr>
        </p:nvSpPr>
        <p:spPr>
          <a:xfrm>
            <a:off x="727638" y="13076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PT" sz="1840"/>
              <a:t>5. </a:t>
            </a:r>
            <a:r>
              <a:rPr lang="pt-PT" sz="1840"/>
              <a:t>What are the risk opportunities, and what would you recommend Keurig to do to address them?</a:t>
            </a:r>
            <a:endParaRPr sz="1840"/>
          </a:p>
        </p:txBody>
      </p:sp>
      <p:sp>
        <p:nvSpPr>
          <p:cNvPr id="233" name="Google Shape;233;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grpSp>
        <p:nvGrpSpPr>
          <p:cNvPr id="234" name="Google Shape;234;p30"/>
          <p:cNvGrpSpPr/>
          <p:nvPr/>
        </p:nvGrpSpPr>
        <p:grpSpPr>
          <a:xfrm>
            <a:off x="1379124" y="3780758"/>
            <a:ext cx="6385758" cy="728699"/>
            <a:chOff x="1593000" y="2322568"/>
            <a:chExt cx="5957975" cy="643500"/>
          </a:xfrm>
        </p:grpSpPr>
        <p:sp>
          <p:nvSpPr>
            <p:cNvPr id="235" name="Google Shape;235;p30"/>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0"/>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pt-PT" sz="1000">
                  <a:solidFill>
                    <a:srgbClr val="FFFFFF"/>
                  </a:solidFill>
                  <a:latin typeface="Roboto Medium"/>
                  <a:ea typeface="Roboto Medium"/>
                  <a:cs typeface="Roboto Medium"/>
                  <a:sym typeface="Roboto Medium"/>
                </a:rPr>
                <a:t>Sell of alcoholic pods</a:t>
              </a:r>
              <a:endParaRPr sz="1000">
                <a:solidFill>
                  <a:srgbClr val="FFFFFF"/>
                </a:solidFill>
                <a:latin typeface="Roboto"/>
                <a:ea typeface="Roboto"/>
                <a:cs typeface="Roboto"/>
                <a:sym typeface="Roboto"/>
              </a:endParaRPr>
            </a:p>
          </p:txBody>
        </p:sp>
        <p:sp>
          <p:nvSpPr>
            <p:cNvPr id="239" name="Google Shape;239;p30"/>
            <p:cNvSpPr/>
            <p:nvPr/>
          </p:nvSpPr>
          <p:spPr>
            <a:xfrm>
              <a:off x="1593000" y="2322568"/>
              <a:ext cx="690000" cy="642300"/>
            </a:xfrm>
            <a:prstGeom prst="rect">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0"/>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PT" sz="2600">
                  <a:solidFill>
                    <a:srgbClr val="FFFFFF"/>
                  </a:solidFill>
                  <a:latin typeface="Roboto Thin"/>
                  <a:ea typeface="Roboto Thin"/>
                  <a:cs typeface="Roboto Thin"/>
                  <a:sym typeface="Roboto Thin"/>
                </a:rPr>
                <a:t>3.</a:t>
              </a:r>
              <a:endParaRPr sz="2600">
                <a:solidFill>
                  <a:srgbClr val="FFFFFF"/>
                </a:solidFill>
                <a:latin typeface="Roboto Thin"/>
                <a:ea typeface="Roboto Thin"/>
                <a:cs typeface="Roboto Thin"/>
                <a:sym typeface="Roboto Thin"/>
              </a:endParaRPr>
            </a:p>
          </p:txBody>
        </p:sp>
        <p:sp>
          <p:nvSpPr>
            <p:cNvPr id="241" name="Google Shape;241;p30"/>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Also invest and bet on mixer pods</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Make partnerships with famous beverage brands</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Invest in a strong promotional campaign </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Invest in pods offer</a:t>
              </a:r>
              <a:endParaRPr sz="800">
                <a:solidFill>
                  <a:srgbClr val="1B786E"/>
                </a:solidFill>
                <a:latin typeface="Roboto"/>
                <a:ea typeface="Roboto"/>
                <a:cs typeface="Roboto"/>
                <a:sym typeface="Roboto"/>
              </a:endParaRPr>
            </a:p>
          </p:txBody>
        </p:sp>
      </p:grpSp>
      <p:grpSp>
        <p:nvGrpSpPr>
          <p:cNvPr id="242" name="Google Shape;242;p30"/>
          <p:cNvGrpSpPr/>
          <p:nvPr/>
        </p:nvGrpSpPr>
        <p:grpSpPr>
          <a:xfrm>
            <a:off x="1379124" y="3038927"/>
            <a:ext cx="6385758" cy="728699"/>
            <a:chOff x="1593000" y="2322568"/>
            <a:chExt cx="5957975" cy="643500"/>
          </a:xfrm>
        </p:grpSpPr>
        <p:sp>
          <p:nvSpPr>
            <p:cNvPr id="243" name="Google Shape;243;p30"/>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pt-PT" sz="1000">
                  <a:solidFill>
                    <a:srgbClr val="FFFFFF"/>
                  </a:solidFill>
                  <a:latin typeface="Roboto Medium"/>
                  <a:ea typeface="Roboto Medium"/>
                  <a:cs typeface="Roboto Medium"/>
                  <a:sym typeface="Roboto Medium"/>
                </a:rPr>
                <a:t>Few competitors</a:t>
              </a:r>
              <a:endParaRPr sz="1000">
                <a:solidFill>
                  <a:srgbClr val="FFFFFF"/>
                </a:solidFill>
                <a:latin typeface="Roboto"/>
                <a:ea typeface="Roboto"/>
                <a:cs typeface="Roboto"/>
                <a:sym typeface="Roboto"/>
              </a:endParaRPr>
            </a:p>
          </p:txBody>
        </p:sp>
        <p:sp>
          <p:nvSpPr>
            <p:cNvPr id="247" name="Google Shape;247;p30"/>
            <p:cNvSpPr/>
            <p:nvPr/>
          </p:nvSpPr>
          <p:spPr>
            <a:xfrm>
              <a:off x="1593000" y="2322568"/>
              <a:ext cx="690000" cy="642300"/>
            </a:xfrm>
            <a:prstGeom prst="rect">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PT" sz="2600">
                  <a:solidFill>
                    <a:srgbClr val="FFFFFF"/>
                  </a:solidFill>
                  <a:latin typeface="Roboto Thin"/>
                  <a:ea typeface="Roboto Thin"/>
                  <a:cs typeface="Roboto Thin"/>
                  <a:sym typeface="Roboto Thin"/>
                </a:rPr>
                <a:t>2.</a:t>
              </a:r>
              <a:endParaRPr sz="2600">
                <a:solidFill>
                  <a:srgbClr val="FFFFFF"/>
                </a:solidFill>
                <a:latin typeface="Roboto Thin"/>
                <a:ea typeface="Roboto Thin"/>
                <a:cs typeface="Roboto Thin"/>
                <a:sym typeface="Roboto Thin"/>
              </a:endParaRPr>
            </a:p>
          </p:txBody>
        </p:sp>
        <p:sp>
          <p:nvSpPr>
            <p:cNvPr id="249" name="Google Shape;249;p30"/>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Attract the target public to buy DrinkWorks product</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Prices can be managed</a:t>
              </a:r>
              <a:endParaRPr sz="800">
                <a:solidFill>
                  <a:srgbClr val="1B786E"/>
                </a:solidFill>
                <a:latin typeface="Roboto"/>
                <a:ea typeface="Roboto"/>
                <a:cs typeface="Roboto"/>
                <a:sym typeface="Roboto"/>
              </a:endParaRPr>
            </a:p>
          </p:txBody>
        </p:sp>
      </p:grpSp>
      <p:grpSp>
        <p:nvGrpSpPr>
          <p:cNvPr id="250" name="Google Shape;250;p30"/>
          <p:cNvGrpSpPr/>
          <p:nvPr/>
        </p:nvGrpSpPr>
        <p:grpSpPr>
          <a:xfrm>
            <a:off x="1379124" y="2297084"/>
            <a:ext cx="6385758" cy="728699"/>
            <a:chOff x="1593000" y="2322568"/>
            <a:chExt cx="5957975" cy="643500"/>
          </a:xfrm>
        </p:grpSpPr>
        <p:sp>
          <p:nvSpPr>
            <p:cNvPr id="251" name="Google Shape;251;p30"/>
            <p:cNvSpPr/>
            <p:nvPr/>
          </p:nvSpPr>
          <p:spPr>
            <a:xfrm>
              <a:off x="3728375" y="2322568"/>
              <a:ext cx="3822600" cy="643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flipH="1">
              <a:off x="2283025" y="2322575"/>
              <a:ext cx="1844400" cy="642600"/>
            </a:xfrm>
            <a:prstGeom prst="rect">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rot="-5400000">
              <a:off x="3501574" y="1934671"/>
              <a:ext cx="643356" cy="1419149"/>
            </a:xfrm>
            <a:prstGeom prst="flowChartOffpageConnector">
              <a:avLst/>
            </a:prstGeom>
            <a:solidFill>
              <a:srgbClr val="1B78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2342625" y="2399951"/>
              <a:ext cx="1940700" cy="495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pt-PT" sz="1000">
                  <a:solidFill>
                    <a:srgbClr val="FFFFFF"/>
                  </a:solidFill>
                  <a:latin typeface="Roboto"/>
                  <a:ea typeface="Roboto"/>
                  <a:cs typeface="Roboto"/>
                  <a:sym typeface="Roboto"/>
                </a:rPr>
                <a:t>Very specific target audience and relatively small</a:t>
              </a:r>
              <a:endParaRPr b="1" sz="1000">
                <a:solidFill>
                  <a:srgbClr val="FFFFFF"/>
                </a:solidFill>
                <a:latin typeface="Roboto"/>
                <a:ea typeface="Roboto"/>
                <a:cs typeface="Roboto"/>
                <a:sym typeface="Roboto"/>
              </a:endParaRPr>
            </a:p>
          </p:txBody>
        </p:sp>
        <p:sp>
          <p:nvSpPr>
            <p:cNvPr id="255" name="Google Shape;255;p30"/>
            <p:cNvSpPr/>
            <p:nvPr/>
          </p:nvSpPr>
          <p:spPr>
            <a:xfrm>
              <a:off x="1593000" y="2322568"/>
              <a:ext cx="690000" cy="642300"/>
            </a:xfrm>
            <a:prstGeom prst="rect">
              <a:avLst/>
            </a:prstGeom>
            <a:solidFill>
              <a:srgbClr val="1D7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4387850" y="2323750"/>
              <a:ext cx="2971200" cy="642300"/>
            </a:xfrm>
            <a:prstGeom prst="rect">
              <a:avLst/>
            </a:prstGeom>
            <a:noFill/>
            <a:ln>
              <a:noFill/>
            </a:ln>
          </p:spPr>
          <p:txBody>
            <a:bodyPr anchorCtr="0" anchor="ctr" bIns="91425" lIns="91425" spcFirstLastPara="1" rIns="91425" wrap="square" tIns="91425">
              <a:noAutofit/>
            </a:bodyPr>
            <a:lstStyle/>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Market Campaigns focused on the target audience (young adults who like to drink and host parties)</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Customer-proximity system</a:t>
              </a:r>
              <a:endParaRPr sz="800">
                <a:solidFill>
                  <a:srgbClr val="1B786E"/>
                </a:solidFill>
                <a:latin typeface="Roboto"/>
                <a:ea typeface="Roboto"/>
                <a:cs typeface="Roboto"/>
                <a:sym typeface="Roboto"/>
              </a:endParaRPr>
            </a:p>
            <a:p>
              <a:pPr indent="-279400" lvl="0" marL="457200" rtl="0" algn="l">
                <a:lnSpc>
                  <a:spcPct val="115000"/>
                </a:lnSpc>
                <a:spcBef>
                  <a:spcPts val="0"/>
                </a:spcBef>
                <a:spcAft>
                  <a:spcPts val="0"/>
                </a:spcAft>
                <a:buClr>
                  <a:srgbClr val="1B786E"/>
                </a:buClr>
                <a:buSzPts val="800"/>
                <a:buFont typeface="Roboto"/>
                <a:buChar char="●"/>
              </a:pPr>
              <a:r>
                <a:rPr lang="pt-PT" sz="800">
                  <a:solidFill>
                    <a:srgbClr val="1B786E"/>
                  </a:solidFill>
                  <a:latin typeface="Roboto"/>
                  <a:ea typeface="Roboto"/>
                  <a:cs typeface="Roboto"/>
                  <a:sym typeface="Roboto"/>
                </a:rPr>
                <a:t>Automation of the system (technologies investment)</a:t>
              </a:r>
              <a:endParaRPr sz="800">
                <a:solidFill>
                  <a:srgbClr val="1B786E"/>
                </a:solidFill>
                <a:latin typeface="Roboto"/>
                <a:ea typeface="Roboto"/>
                <a:cs typeface="Roboto"/>
                <a:sym typeface="Roboto"/>
              </a:endParaRPr>
            </a:p>
          </p:txBody>
        </p:sp>
        <p:sp>
          <p:nvSpPr>
            <p:cNvPr id="257" name="Google Shape;257;p30"/>
            <p:cNvSpPr/>
            <p:nvPr/>
          </p:nvSpPr>
          <p:spPr>
            <a:xfrm>
              <a:off x="1593000" y="2322575"/>
              <a:ext cx="690000" cy="642600"/>
            </a:xfrm>
            <a:prstGeom prst="rect">
              <a:avLst/>
            </a:prstGeom>
            <a:solidFill>
              <a:srgbClr val="1F887E"/>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pt-PT" sz="2600">
                  <a:solidFill>
                    <a:srgbClr val="FFFFFF"/>
                  </a:solidFill>
                  <a:latin typeface="Roboto Thin"/>
                  <a:ea typeface="Roboto Thin"/>
                  <a:cs typeface="Roboto Thin"/>
                  <a:sym typeface="Roboto Thin"/>
                </a:rPr>
                <a:t>1.</a:t>
              </a:r>
              <a:endParaRPr sz="2600">
                <a:solidFill>
                  <a:srgbClr val="FFFFFF"/>
                </a:solidFill>
                <a:latin typeface="Roboto Thin"/>
                <a:ea typeface="Roboto Thin"/>
                <a:cs typeface="Roboto Thin"/>
                <a:sym typeface="Roboto Thin"/>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PT" sz="1840"/>
              <a:t>5. </a:t>
            </a:r>
            <a:r>
              <a:rPr lang="pt-PT" sz="1840"/>
              <a:t>Will Drinkworks be the next billion-dollar opportunity of Keurig and AB InBev? </a:t>
            </a:r>
            <a:endParaRPr sz="1840"/>
          </a:p>
        </p:txBody>
      </p:sp>
      <p:sp>
        <p:nvSpPr>
          <p:cNvPr id="263" name="Google Shape;263;p3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pt-PT" sz="1100">
                <a:solidFill>
                  <a:srgbClr val="000000"/>
                </a:solidFill>
                <a:latin typeface="Arial"/>
                <a:ea typeface="Arial"/>
                <a:cs typeface="Arial"/>
                <a:sym typeface="Arial"/>
              </a:rPr>
              <a:t>W</a:t>
            </a:r>
            <a:r>
              <a:rPr lang="pt-PT" sz="1100">
                <a:solidFill>
                  <a:srgbClr val="000000"/>
                </a:solidFill>
                <a:latin typeface="Arial"/>
                <a:ea typeface="Arial"/>
                <a:cs typeface="Arial"/>
                <a:sym typeface="Arial"/>
              </a:rPr>
              <a:t>e </a:t>
            </a:r>
            <a:r>
              <a:rPr b="1" lang="pt-PT" sz="1100" u="sng">
                <a:solidFill>
                  <a:srgbClr val="000000"/>
                </a:solidFill>
                <a:latin typeface="Arial"/>
                <a:ea typeface="Arial"/>
                <a:cs typeface="Arial"/>
                <a:sym typeface="Arial"/>
              </a:rPr>
              <a:t>don’t</a:t>
            </a:r>
            <a:r>
              <a:rPr lang="pt-PT" sz="1100" u="sng">
                <a:solidFill>
                  <a:srgbClr val="000000"/>
                </a:solidFill>
                <a:latin typeface="Arial"/>
                <a:ea typeface="Arial"/>
                <a:cs typeface="Arial"/>
                <a:sym typeface="Arial"/>
              </a:rPr>
              <a:t> </a:t>
            </a:r>
            <a:r>
              <a:rPr lang="pt-PT" sz="1100">
                <a:solidFill>
                  <a:srgbClr val="000000"/>
                </a:solidFill>
                <a:latin typeface="Arial"/>
                <a:ea typeface="Arial"/>
                <a:cs typeface="Arial"/>
                <a:sym typeface="Arial"/>
              </a:rPr>
              <a:t>think</a:t>
            </a:r>
            <a:r>
              <a:rPr i="1" lang="pt-PT" sz="1100">
                <a:solidFill>
                  <a:srgbClr val="000000"/>
                </a:solidFill>
                <a:latin typeface="Arial"/>
                <a:ea typeface="Arial"/>
                <a:cs typeface="Arial"/>
                <a:sym typeface="Arial"/>
              </a:rPr>
              <a:t> DrinkWorks</a:t>
            </a:r>
            <a:r>
              <a:rPr lang="pt-PT" sz="1100">
                <a:solidFill>
                  <a:srgbClr val="000000"/>
                </a:solidFill>
                <a:latin typeface="Arial"/>
                <a:ea typeface="Arial"/>
                <a:cs typeface="Arial"/>
                <a:sym typeface="Arial"/>
              </a:rPr>
              <a:t> will be the next billion-dollar opportunity because</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Clr>
                <a:srgbClr val="000000"/>
              </a:buClr>
              <a:buSzPts val="1100"/>
              <a:buFont typeface="Arial"/>
              <a:buChar char="❖"/>
            </a:pPr>
            <a:r>
              <a:rPr lang="pt-PT" sz="1100">
                <a:solidFill>
                  <a:srgbClr val="000000"/>
                </a:solidFill>
                <a:latin typeface="Arial"/>
                <a:ea typeface="Arial"/>
                <a:cs typeface="Arial"/>
                <a:sym typeface="Arial"/>
              </a:rPr>
              <a:t>Most of the</a:t>
            </a:r>
            <a:r>
              <a:rPr b="1" lang="pt-PT" sz="1100">
                <a:solidFill>
                  <a:srgbClr val="000000"/>
                </a:solidFill>
                <a:latin typeface="Arial"/>
                <a:ea typeface="Arial"/>
                <a:cs typeface="Arial"/>
                <a:sym typeface="Arial"/>
              </a:rPr>
              <a:t> audience was not willing to pay the fixed value for the machine</a:t>
            </a:r>
            <a:r>
              <a:rPr lang="pt-PT"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Clr>
                <a:srgbClr val="000000"/>
              </a:buClr>
              <a:buSzPts val="1100"/>
              <a:buFont typeface="Arial"/>
              <a:buChar char="❖"/>
            </a:pPr>
            <a:r>
              <a:rPr lang="pt-PT" sz="1100">
                <a:solidFill>
                  <a:srgbClr val="000000"/>
                </a:solidFill>
                <a:latin typeface="Arial"/>
                <a:ea typeface="Arial"/>
                <a:cs typeface="Arial"/>
                <a:sym typeface="Arial"/>
              </a:rPr>
              <a:t>We consider it an innovative product but</a:t>
            </a:r>
            <a:r>
              <a:rPr lang="pt-PT" sz="1100">
                <a:solidFill>
                  <a:srgbClr val="FF0000"/>
                </a:solidFill>
                <a:latin typeface="Arial"/>
                <a:ea typeface="Arial"/>
                <a:cs typeface="Arial"/>
                <a:sym typeface="Arial"/>
              </a:rPr>
              <a:t> </a:t>
            </a:r>
            <a:r>
              <a:rPr lang="pt-PT" sz="1100">
                <a:solidFill>
                  <a:srgbClr val="000000"/>
                </a:solidFill>
                <a:latin typeface="Arial"/>
                <a:ea typeface="Arial"/>
                <a:cs typeface="Arial"/>
                <a:sym typeface="Arial"/>
              </a:rPr>
              <a:t>think the</a:t>
            </a:r>
            <a:r>
              <a:rPr b="1" lang="pt-PT" sz="1100">
                <a:solidFill>
                  <a:schemeClr val="dk2"/>
                </a:solidFill>
                <a:latin typeface="Arial"/>
                <a:ea typeface="Arial"/>
                <a:cs typeface="Arial"/>
                <a:sym typeface="Arial"/>
              </a:rPr>
              <a:t> machine</a:t>
            </a:r>
            <a:r>
              <a:rPr lang="pt-PT" sz="1100">
                <a:solidFill>
                  <a:srgbClr val="000000"/>
                </a:solidFill>
                <a:latin typeface="Arial"/>
                <a:ea typeface="Arial"/>
                <a:cs typeface="Arial"/>
                <a:sym typeface="Arial"/>
              </a:rPr>
              <a:t> itself </a:t>
            </a:r>
            <a:r>
              <a:rPr b="1" lang="pt-PT" sz="1100">
                <a:solidFill>
                  <a:srgbClr val="000000"/>
                </a:solidFill>
                <a:latin typeface="Arial"/>
                <a:ea typeface="Arial"/>
                <a:cs typeface="Arial"/>
                <a:sym typeface="Arial"/>
              </a:rPr>
              <a:t>doesn’t need many improvements</a:t>
            </a:r>
            <a:r>
              <a:rPr lang="pt-PT"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Clr>
                <a:srgbClr val="000000"/>
              </a:buClr>
              <a:buSzPts val="1100"/>
              <a:buFont typeface="Arial"/>
              <a:buChar char="❖"/>
            </a:pPr>
            <a:r>
              <a:rPr lang="pt-PT" sz="1100">
                <a:solidFill>
                  <a:srgbClr val="000000"/>
                </a:solidFill>
                <a:latin typeface="Arial"/>
                <a:ea typeface="Arial"/>
                <a:cs typeface="Arial"/>
                <a:sym typeface="Arial"/>
              </a:rPr>
              <a:t>It’s </a:t>
            </a:r>
            <a:r>
              <a:rPr b="1" lang="pt-PT" sz="1100">
                <a:solidFill>
                  <a:schemeClr val="dk2"/>
                </a:solidFill>
                <a:latin typeface="Arial"/>
                <a:ea typeface="Arial"/>
                <a:cs typeface="Arial"/>
                <a:sym typeface="Arial"/>
              </a:rPr>
              <a:t>not</a:t>
            </a:r>
            <a:r>
              <a:rPr lang="pt-PT" sz="1100">
                <a:solidFill>
                  <a:srgbClr val="000000"/>
                </a:solidFill>
                <a:latin typeface="Arial"/>
                <a:ea typeface="Arial"/>
                <a:cs typeface="Arial"/>
                <a:sym typeface="Arial"/>
              </a:rPr>
              <a:t> an </a:t>
            </a:r>
            <a:r>
              <a:rPr b="1" lang="pt-PT" sz="1100">
                <a:solidFill>
                  <a:schemeClr val="dk2"/>
                </a:solidFill>
                <a:latin typeface="Arial"/>
                <a:ea typeface="Arial"/>
                <a:cs typeface="Arial"/>
                <a:sym typeface="Arial"/>
              </a:rPr>
              <a:t>essential</a:t>
            </a:r>
            <a:r>
              <a:rPr lang="pt-PT" sz="1100">
                <a:solidFill>
                  <a:srgbClr val="000000"/>
                </a:solidFill>
                <a:latin typeface="Arial"/>
                <a:ea typeface="Arial"/>
                <a:cs typeface="Arial"/>
                <a:sym typeface="Arial"/>
              </a:rPr>
              <a:t> product;</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Clr>
                <a:srgbClr val="000000"/>
              </a:buClr>
              <a:buSzPts val="1100"/>
              <a:buFont typeface="Arial"/>
              <a:buChar char="❖"/>
            </a:pPr>
            <a:r>
              <a:rPr lang="pt-PT" sz="1100">
                <a:solidFill>
                  <a:srgbClr val="000000"/>
                </a:solidFill>
                <a:latin typeface="Arial"/>
                <a:ea typeface="Arial"/>
                <a:cs typeface="Arial"/>
                <a:sym typeface="Arial"/>
              </a:rPr>
              <a:t>Product for a very </a:t>
            </a:r>
            <a:r>
              <a:rPr b="1" lang="pt-PT" sz="1100">
                <a:solidFill>
                  <a:schemeClr val="dk2"/>
                </a:solidFill>
                <a:latin typeface="Arial"/>
                <a:ea typeface="Arial"/>
                <a:cs typeface="Arial"/>
                <a:sym typeface="Arial"/>
              </a:rPr>
              <a:t>specific public</a:t>
            </a:r>
            <a:r>
              <a:rPr lang="pt-PT"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lang="pt-PT" sz="1100">
                <a:solidFill>
                  <a:srgbClr val="000000"/>
                </a:solidFill>
                <a:latin typeface="Arial"/>
                <a:ea typeface="Arial"/>
                <a:cs typeface="Arial"/>
                <a:sym typeface="Arial"/>
              </a:rPr>
              <a:t>Although, the group came up with an idea for the product succeed (based on the printers market): </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pt-PT" sz="1100">
                <a:solidFill>
                  <a:schemeClr val="dk1"/>
                </a:solidFill>
                <a:latin typeface="Arial"/>
                <a:ea typeface="Arial"/>
                <a:cs typeface="Arial"/>
                <a:sym typeface="Arial"/>
              </a:rPr>
              <a:t>Lower the production cost</a:t>
            </a:r>
            <a:r>
              <a:rPr lang="pt-PT" sz="1100">
                <a:solidFill>
                  <a:srgbClr val="000000"/>
                </a:solidFill>
                <a:latin typeface="Arial"/>
                <a:ea typeface="Arial"/>
                <a:cs typeface="Arial"/>
                <a:sym typeface="Arial"/>
              </a:rPr>
              <a:t> so the machine price can be lower too;</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Clr>
                <a:srgbClr val="000000"/>
              </a:buClr>
              <a:buSzPts val="1100"/>
              <a:buFont typeface="Arial"/>
              <a:buChar char="❖"/>
            </a:pPr>
            <a:r>
              <a:rPr lang="pt-PT" sz="1100">
                <a:solidFill>
                  <a:srgbClr val="000000"/>
                </a:solidFill>
                <a:latin typeface="Arial"/>
                <a:ea typeface="Arial"/>
                <a:cs typeface="Arial"/>
                <a:sym typeface="Arial"/>
              </a:rPr>
              <a:t>Sell the machine at production cost;</a:t>
            </a:r>
            <a:endParaRPr sz="1100">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Font typeface="Arial"/>
              <a:buChar char="❖"/>
            </a:pPr>
            <a:r>
              <a:rPr lang="pt-PT" sz="1100">
                <a:solidFill>
                  <a:srgbClr val="000000"/>
                </a:solidFill>
                <a:latin typeface="Arial"/>
                <a:ea typeface="Arial"/>
                <a:cs typeface="Arial"/>
                <a:sym typeface="Arial"/>
              </a:rPr>
              <a:t>Investing in the</a:t>
            </a:r>
            <a:r>
              <a:rPr lang="pt-PT" sz="1100">
                <a:solidFill>
                  <a:schemeClr val="accent3"/>
                </a:solidFill>
                <a:latin typeface="Arial"/>
                <a:ea typeface="Arial"/>
                <a:cs typeface="Arial"/>
                <a:sym typeface="Arial"/>
              </a:rPr>
              <a:t> pods’ variety,</a:t>
            </a:r>
            <a:r>
              <a:rPr lang="pt-PT" sz="1100">
                <a:solidFill>
                  <a:schemeClr val="dk1"/>
                </a:solidFill>
                <a:latin typeface="Arial"/>
                <a:ea typeface="Arial"/>
                <a:cs typeface="Arial"/>
                <a:sym typeface="Arial"/>
              </a:rPr>
              <a:t> increasing their price</a:t>
            </a:r>
            <a:r>
              <a:rPr lang="pt-PT" sz="1100">
                <a:solidFill>
                  <a:srgbClr val="000000"/>
                </a:solidFill>
                <a:latin typeface="Arial"/>
                <a:ea typeface="Arial"/>
                <a:cs typeface="Arial"/>
                <a:sym typeface="Arial"/>
              </a:rPr>
              <a:t>.</a:t>
            </a:r>
            <a:endParaRPr sz="11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latin typeface="Arial"/>
              <a:ea typeface="Arial"/>
              <a:cs typeface="Arial"/>
              <a:sym typeface="Arial"/>
            </a:endParaRPr>
          </a:p>
        </p:txBody>
      </p:sp>
      <p:sp>
        <p:nvSpPr>
          <p:cNvPr id="264" name="Google Shape;264;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PT" sz="1840"/>
              <a:t>1. What problem is Drinkworks trying to solve?</a:t>
            </a:r>
            <a:endParaRPr sz="1840"/>
          </a:p>
        </p:txBody>
      </p:sp>
      <p:sp>
        <p:nvSpPr>
          <p:cNvPr id="94" name="Google Shape;94;p14"/>
          <p:cNvSpPr txBox="1"/>
          <p:nvPr>
            <p:ph idx="1" type="body"/>
          </p:nvPr>
        </p:nvSpPr>
        <p:spPr>
          <a:xfrm>
            <a:off x="729450" y="2078875"/>
            <a:ext cx="4048200" cy="2261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pt-PT">
                <a:solidFill>
                  <a:srgbClr val="000000"/>
                </a:solidFill>
              </a:rPr>
              <a:t>People tend to drink fewer cocktails at home because of the additional preparation time compared to wine or beer.</a:t>
            </a:r>
            <a:endParaRPr>
              <a:solidFill>
                <a:srgbClr val="000000"/>
              </a:solidFill>
            </a:endParaRPr>
          </a:p>
          <a:p>
            <a:pPr indent="0" lvl="0" marL="0" rtl="0" algn="just">
              <a:spcBef>
                <a:spcPts val="1200"/>
              </a:spcBef>
              <a:spcAft>
                <a:spcPts val="1200"/>
              </a:spcAft>
              <a:buNone/>
            </a:pPr>
            <a:r>
              <a:rPr lang="pt-PT">
                <a:solidFill>
                  <a:srgbClr val="000000"/>
                </a:solidFill>
              </a:rPr>
              <a:t>Drinkworks solves this problem by offering a machine capable of preparing a cocktail in less than 1 minute just by inserting a pod and pressing one button.</a:t>
            </a:r>
            <a:endParaRPr>
              <a:solidFill>
                <a:srgbClr val="000000"/>
              </a:solidFill>
            </a:endParaRPr>
          </a:p>
        </p:txBody>
      </p:sp>
      <p:pic>
        <p:nvPicPr>
          <p:cNvPr id="95" name="Google Shape;95;p14"/>
          <p:cNvPicPr preferRelativeResize="0"/>
          <p:nvPr/>
        </p:nvPicPr>
        <p:blipFill>
          <a:blip r:embed="rId3">
            <a:alphaModFix/>
          </a:blip>
          <a:stretch>
            <a:fillRect/>
          </a:stretch>
        </p:blipFill>
        <p:spPr>
          <a:xfrm>
            <a:off x="5440175" y="2137688"/>
            <a:ext cx="3216000" cy="2143474"/>
          </a:xfrm>
          <a:prstGeom prst="rect">
            <a:avLst/>
          </a:prstGeom>
          <a:noFill/>
          <a:ln>
            <a:noFill/>
          </a:ln>
        </p:spPr>
      </p:pic>
      <p:sp>
        <p:nvSpPr>
          <p:cNvPr id="96" name="Google Shape;96;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5"/>
          <p:cNvPicPr preferRelativeResize="0"/>
          <p:nvPr/>
        </p:nvPicPr>
        <p:blipFill>
          <a:blip r:embed="rId3">
            <a:alphaModFix/>
          </a:blip>
          <a:stretch>
            <a:fillRect/>
          </a:stretch>
        </p:blipFill>
        <p:spPr>
          <a:xfrm>
            <a:off x="7444472" y="2213550"/>
            <a:ext cx="1233899" cy="1233899"/>
          </a:xfrm>
          <a:prstGeom prst="rect">
            <a:avLst/>
          </a:prstGeom>
          <a:noFill/>
          <a:ln>
            <a:noFill/>
          </a:ln>
        </p:spPr>
      </p:pic>
      <p:pic>
        <p:nvPicPr>
          <p:cNvPr id="102" name="Google Shape;102;p15"/>
          <p:cNvPicPr preferRelativeResize="0"/>
          <p:nvPr/>
        </p:nvPicPr>
        <p:blipFill>
          <a:blip r:embed="rId4">
            <a:alphaModFix/>
          </a:blip>
          <a:stretch>
            <a:fillRect/>
          </a:stretch>
        </p:blipFill>
        <p:spPr>
          <a:xfrm>
            <a:off x="7375313" y="4126221"/>
            <a:ext cx="1372224" cy="914816"/>
          </a:xfrm>
          <a:prstGeom prst="rect">
            <a:avLst/>
          </a:prstGeom>
          <a:noFill/>
          <a:ln>
            <a:noFill/>
          </a:ln>
        </p:spPr>
      </p:pic>
      <p:sp>
        <p:nvSpPr>
          <p:cNvPr id="103" name="Google Shape;103;p1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PT" sz="1840"/>
              <a:t>1. </a:t>
            </a:r>
            <a:r>
              <a:rPr lang="pt-PT" sz="1840"/>
              <a:t>What is Drinkworks’ frame of reference?</a:t>
            </a:r>
            <a:endParaRPr sz="1840"/>
          </a:p>
        </p:txBody>
      </p:sp>
      <p:sp>
        <p:nvSpPr>
          <p:cNvPr id="104" name="Google Shape;104;p15"/>
          <p:cNvSpPr txBox="1"/>
          <p:nvPr>
            <p:ph idx="1" type="body"/>
          </p:nvPr>
        </p:nvSpPr>
        <p:spPr>
          <a:xfrm>
            <a:off x="729325" y="2078875"/>
            <a:ext cx="3774300" cy="272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a:solidFill>
                  <a:srgbClr val="000000"/>
                </a:solidFill>
              </a:rPr>
              <a:t>Ready-to-drink cocktails in cans or bottles:</a:t>
            </a:r>
            <a:endParaRPr>
              <a:solidFill>
                <a:srgbClr val="000000"/>
              </a:solidFill>
            </a:endParaRPr>
          </a:p>
          <a:p>
            <a:pPr indent="-311150" lvl="0" marL="457200" rtl="0" algn="l">
              <a:spcBef>
                <a:spcPts val="1200"/>
              </a:spcBef>
              <a:spcAft>
                <a:spcPts val="0"/>
              </a:spcAft>
              <a:buClr>
                <a:srgbClr val="000000"/>
              </a:buClr>
              <a:buSzPts val="1300"/>
              <a:buChar char="❖"/>
            </a:pPr>
            <a:r>
              <a:rPr lang="pt-PT">
                <a:solidFill>
                  <a:srgbClr val="000000"/>
                </a:solidFill>
              </a:rPr>
              <a:t>Cardinal Spirits</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St. Agrestis</a:t>
            </a:r>
            <a:endParaRPr>
              <a:solidFill>
                <a:srgbClr val="000000"/>
              </a:solidFill>
            </a:endParaRPr>
          </a:p>
          <a:p>
            <a:pPr indent="0" lvl="0" marL="0" rtl="0" algn="l">
              <a:spcBef>
                <a:spcPts val="1200"/>
              </a:spcBef>
              <a:spcAft>
                <a:spcPts val="0"/>
              </a:spcAft>
              <a:buNone/>
            </a:pPr>
            <a:r>
              <a:rPr lang="pt-PT">
                <a:solidFill>
                  <a:srgbClr val="000000"/>
                </a:solidFill>
              </a:rPr>
              <a:t>Cocktail-themed subscription boxes and cocktail-making kits:</a:t>
            </a:r>
            <a:endParaRPr>
              <a:solidFill>
                <a:srgbClr val="000000"/>
              </a:solidFill>
            </a:endParaRPr>
          </a:p>
          <a:p>
            <a:pPr indent="-311150" lvl="0" marL="457200" rtl="0" algn="l">
              <a:spcBef>
                <a:spcPts val="1200"/>
              </a:spcBef>
              <a:spcAft>
                <a:spcPts val="0"/>
              </a:spcAft>
              <a:buClr>
                <a:srgbClr val="000000"/>
              </a:buClr>
              <a:buSzPts val="1300"/>
              <a:buChar char="❖"/>
            </a:pPr>
            <a:r>
              <a:rPr lang="pt-PT">
                <a:solidFill>
                  <a:srgbClr val="000000"/>
                </a:solidFill>
              </a:rPr>
              <a:t>Cocktail Courier</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SaloonBox</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Shaker &amp; Spoon</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Instapour</a:t>
            </a:r>
            <a:endParaRPr>
              <a:solidFill>
                <a:srgbClr val="000000"/>
              </a:solidFill>
            </a:endParaRPr>
          </a:p>
        </p:txBody>
      </p:sp>
      <p:sp>
        <p:nvSpPr>
          <p:cNvPr id="105" name="Google Shape;105;p15"/>
          <p:cNvSpPr txBox="1"/>
          <p:nvPr>
            <p:ph idx="2" type="body"/>
          </p:nvPr>
        </p:nvSpPr>
        <p:spPr>
          <a:xfrm>
            <a:off x="4643600" y="2078875"/>
            <a:ext cx="3012900" cy="123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a:solidFill>
                  <a:srgbClr val="000000"/>
                </a:solidFill>
              </a:rPr>
              <a:t>Other similar products:</a:t>
            </a:r>
            <a:endParaRPr>
              <a:solidFill>
                <a:srgbClr val="000000"/>
              </a:solidFill>
            </a:endParaRPr>
          </a:p>
          <a:p>
            <a:pPr indent="-311150" lvl="0" marL="457200" rtl="0" algn="l">
              <a:spcBef>
                <a:spcPts val="1200"/>
              </a:spcBef>
              <a:spcAft>
                <a:spcPts val="0"/>
              </a:spcAft>
              <a:buClr>
                <a:srgbClr val="000000"/>
              </a:buClr>
              <a:buSzPts val="1300"/>
              <a:buChar char="❖"/>
            </a:pPr>
            <a:r>
              <a:rPr lang="pt-PT">
                <a:solidFill>
                  <a:srgbClr val="000000"/>
                </a:solidFill>
              </a:rPr>
              <a:t>Bartesian </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Keurig’s coffee machines</a:t>
            </a:r>
            <a:endParaRPr>
              <a:solidFill>
                <a:srgbClr val="000000"/>
              </a:solidFill>
            </a:endParaRPr>
          </a:p>
        </p:txBody>
      </p:sp>
      <p:sp>
        <p:nvSpPr>
          <p:cNvPr id="106" name="Google Shape;106;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pic>
        <p:nvPicPr>
          <p:cNvPr id="107" name="Google Shape;107;p15"/>
          <p:cNvPicPr preferRelativeResize="0"/>
          <p:nvPr/>
        </p:nvPicPr>
        <p:blipFill>
          <a:blip r:embed="rId5">
            <a:alphaModFix/>
          </a:blip>
          <a:stretch>
            <a:fillRect/>
          </a:stretch>
        </p:blipFill>
        <p:spPr>
          <a:xfrm>
            <a:off x="2752525" y="4125800"/>
            <a:ext cx="1372235" cy="915650"/>
          </a:xfrm>
          <a:prstGeom prst="rect">
            <a:avLst/>
          </a:prstGeom>
          <a:noFill/>
          <a:ln>
            <a:noFill/>
          </a:ln>
        </p:spPr>
      </p:pic>
      <p:pic>
        <p:nvPicPr>
          <p:cNvPr id="108" name="Google Shape;108;p15"/>
          <p:cNvPicPr preferRelativeResize="0"/>
          <p:nvPr/>
        </p:nvPicPr>
        <p:blipFill>
          <a:blip r:embed="rId6">
            <a:alphaModFix/>
          </a:blip>
          <a:stretch>
            <a:fillRect/>
          </a:stretch>
        </p:blipFill>
        <p:spPr>
          <a:xfrm>
            <a:off x="4371263" y="4125809"/>
            <a:ext cx="1361525" cy="915653"/>
          </a:xfrm>
          <a:prstGeom prst="rect">
            <a:avLst/>
          </a:prstGeom>
          <a:noFill/>
          <a:ln>
            <a:noFill/>
          </a:ln>
        </p:spPr>
      </p:pic>
      <p:pic>
        <p:nvPicPr>
          <p:cNvPr id="109" name="Google Shape;109;p15"/>
          <p:cNvPicPr preferRelativeResize="0"/>
          <p:nvPr/>
        </p:nvPicPr>
        <p:blipFill>
          <a:blip r:embed="rId7">
            <a:alphaModFix/>
          </a:blip>
          <a:stretch>
            <a:fillRect/>
          </a:stretch>
        </p:blipFill>
        <p:spPr>
          <a:xfrm>
            <a:off x="6293950" y="3807550"/>
            <a:ext cx="823183" cy="1233901"/>
          </a:xfrm>
          <a:prstGeom prst="rect">
            <a:avLst/>
          </a:prstGeom>
          <a:noFill/>
          <a:ln>
            <a:noFill/>
          </a:ln>
        </p:spPr>
      </p:pic>
      <p:pic>
        <p:nvPicPr>
          <p:cNvPr id="110" name="Google Shape;110;p15"/>
          <p:cNvPicPr preferRelativeResize="0"/>
          <p:nvPr/>
        </p:nvPicPr>
        <p:blipFill>
          <a:blip r:embed="rId8">
            <a:alphaModFix/>
          </a:blip>
          <a:stretch>
            <a:fillRect/>
          </a:stretch>
        </p:blipFill>
        <p:spPr>
          <a:xfrm>
            <a:off x="5264000" y="3205025"/>
            <a:ext cx="468800" cy="703200"/>
          </a:xfrm>
          <a:prstGeom prst="rect">
            <a:avLst/>
          </a:prstGeom>
          <a:noFill/>
          <a:ln>
            <a:noFill/>
          </a:ln>
        </p:spPr>
      </p:pic>
      <p:pic>
        <p:nvPicPr>
          <p:cNvPr id="111" name="Google Shape;111;p15"/>
          <p:cNvPicPr preferRelativeResize="0"/>
          <p:nvPr/>
        </p:nvPicPr>
        <p:blipFill>
          <a:blip r:embed="rId9">
            <a:alphaModFix/>
          </a:blip>
          <a:stretch>
            <a:fillRect/>
          </a:stretch>
        </p:blipFill>
        <p:spPr>
          <a:xfrm>
            <a:off x="4339250" y="3178906"/>
            <a:ext cx="468800" cy="755433"/>
          </a:xfrm>
          <a:prstGeom prst="rect">
            <a:avLst/>
          </a:prstGeom>
          <a:noFill/>
          <a:ln>
            <a:noFill/>
          </a:ln>
        </p:spPr>
      </p:pic>
      <p:pic>
        <p:nvPicPr>
          <p:cNvPr id="112" name="Google Shape;112;p15"/>
          <p:cNvPicPr preferRelativeResize="0"/>
          <p:nvPr/>
        </p:nvPicPr>
        <p:blipFill>
          <a:blip r:embed="rId10">
            <a:alphaModFix/>
          </a:blip>
          <a:stretch>
            <a:fillRect/>
          </a:stretch>
        </p:blipFill>
        <p:spPr>
          <a:xfrm>
            <a:off x="7506911" y="794275"/>
            <a:ext cx="1162174" cy="12338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pt-PT" sz="1840"/>
              <a:t>1. Is Drinkworks a good product? </a:t>
            </a:r>
            <a:endParaRPr sz="1840"/>
          </a:p>
        </p:txBody>
      </p:sp>
      <p:sp>
        <p:nvSpPr>
          <p:cNvPr id="118" name="Google Shape;118;p1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PT" sz="1400">
                <a:solidFill>
                  <a:schemeClr val="dk1"/>
                </a:solidFill>
              </a:rPr>
              <a:t>Positive</a:t>
            </a:r>
            <a:endParaRPr b="1" sz="1400">
              <a:solidFill>
                <a:schemeClr val="dk1"/>
              </a:solidFill>
            </a:endParaRPr>
          </a:p>
          <a:p>
            <a:pPr indent="-311150" lvl="0" marL="457200" rtl="0" algn="l">
              <a:spcBef>
                <a:spcPts val="1200"/>
              </a:spcBef>
              <a:spcAft>
                <a:spcPts val="0"/>
              </a:spcAft>
              <a:buClr>
                <a:srgbClr val="000000"/>
              </a:buClr>
              <a:buSzPts val="1300"/>
              <a:buChar char="❖"/>
            </a:pPr>
            <a:r>
              <a:rPr lang="pt-PT">
                <a:solidFill>
                  <a:srgbClr val="000000"/>
                </a:solidFill>
              </a:rPr>
              <a:t>Users:</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Insert the pod and press a button</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No need to know how to make a cocktail</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Company:</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Reduce transportation costs</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Save water, packaging materials, and space</a:t>
            </a:r>
            <a:endParaRPr>
              <a:solidFill>
                <a:srgbClr val="000000"/>
              </a:solidFill>
            </a:endParaRPr>
          </a:p>
          <a:p>
            <a:pPr indent="0" lvl="0" marL="457200" rtl="0" algn="l">
              <a:spcBef>
                <a:spcPts val="1200"/>
              </a:spcBef>
              <a:spcAft>
                <a:spcPts val="0"/>
              </a:spcAft>
              <a:buNone/>
            </a:pPr>
            <a:r>
              <a:t/>
            </a:r>
            <a:endParaRPr>
              <a:solidFill>
                <a:srgbClr val="000000"/>
              </a:solidFill>
            </a:endParaRPr>
          </a:p>
          <a:p>
            <a:pPr indent="0" lvl="0" marL="0" rtl="0" algn="l">
              <a:spcBef>
                <a:spcPts val="1200"/>
              </a:spcBef>
              <a:spcAft>
                <a:spcPts val="1200"/>
              </a:spcAft>
              <a:buNone/>
            </a:pPr>
            <a:r>
              <a:t/>
            </a:r>
            <a:endParaRPr>
              <a:solidFill>
                <a:srgbClr val="000000"/>
              </a:solidFill>
            </a:endParaRPr>
          </a:p>
        </p:txBody>
      </p:sp>
      <p:sp>
        <p:nvSpPr>
          <p:cNvPr id="119" name="Google Shape;119;p1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PT" sz="1400">
                <a:solidFill>
                  <a:schemeClr val="accent3"/>
                </a:solidFill>
              </a:rPr>
              <a:t>Negative</a:t>
            </a:r>
            <a:endParaRPr b="1" sz="1400">
              <a:solidFill>
                <a:schemeClr val="accent3"/>
              </a:solidFill>
            </a:endParaRPr>
          </a:p>
          <a:p>
            <a:pPr indent="-311150" lvl="0" marL="457200" rtl="0" algn="l">
              <a:spcBef>
                <a:spcPts val="1200"/>
              </a:spcBef>
              <a:spcAft>
                <a:spcPts val="0"/>
              </a:spcAft>
              <a:buClr>
                <a:srgbClr val="000000"/>
              </a:buClr>
              <a:buSzPts val="1300"/>
              <a:buChar char="❖"/>
            </a:pPr>
            <a:r>
              <a:rPr lang="pt-PT">
                <a:solidFill>
                  <a:srgbClr val="000000"/>
                </a:solidFill>
              </a:rPr>
              <a:t>Users:</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CO2 canister needs to be replaced</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Chilling the water takes 10 minutes</a:t>
            </a:r>
            <a:endParaRPr>
              <a:solidFill>
                <a:srgbClr val="000000"/>
              </a:solidFill>
            </a:endParaRPr>
          </a:p>
          <a:p>
            <a:pPr indent="-311150" lvl="0" marL="457200" rtl="0" algn="l">
              <a:spcBef>
                <a:spcPts val="0"/>
              </a:spcBef>
              <a:spcAft>
                <a:spcPts val="0"/>
              </a:spcAft>
              <a:buClr>
                <a:srgbClr val="000000"/>
              </a:buClr>
              <a:buSzPts val="1300"/>
              <a:buChar char="❖"/>
            </a:pPr>
            <a:r>
              <a:rPr lang="pt-PT">
                <a:solidFill>
                  <a:srgbClr val="000000"/>
                </a:solidFill>
              </a:rPr>
              <a:t>Company:</a:t>
            </a:r>
            <a:endParaRPr>
              <a:solidFill>
                <a:srgbClr val="000000"/>
              </a:solidFill>
            </a:endParaRPr>
          </a:p>
          <a:p>
            <a:pPr indent="-298450" lvl="1" marL="914400" rtl="0" algn="l">
              <a:spcBef>
                <a:spcPts val="0"/>
              </a:spcBef>
              <a:spcAft>
                <a:spcPts val="0"/>
              </a:spcAft>
              <a:buClr>
                <a:srgbClr val="000000"/>
              </a:buClr>
              <a:buSzPts val="1100"/>
              <a:buChar char="➢"/>
            </a:pPr>
            <a:r>
              <a:rPr lang="pt-PT">
                <a:solidFill>
                  <a:srgbClr val="000000"/>
                </a:solidFill>
              </a:rPr>
              <a:t>Alcohol legislation</a:t>
            </a:r>
            <a:endParaRPr>
              <a:solidFill>
                <a:srgbClr val="000000"/>
              </a:solidFill>
            </a:endParaRPr>
          </a:p>
        </p:txBody>
      </p:sp>
      <p:sp>
        <p:nvSpPr>
          <p:cNvPr id="120" name="Google Shape;120;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00"/>
              <a:t>2. </a:t>
            </a:r>
            <a:r>
              <a:rPr lang="pt-PT" sz="1800">
                <a:solidFill>
                  <a:srgbClr val="373A3C"/>
                </a:solidFill>
              </a:rPr>
              <a:t>How do you characterize the target market segment(s) of Drinkworks? What is its potential target market size?</a:t>
            </a:r>
            <a:endParaRPr sz="1800">
              <a:solidFill>
                <a:srgbClr val="373A3C"/>
              </a:solidFill>
              <a:highlight>
                <a:srgbClr val="FFFFFF"/>
              </a:highlight>
            </a:endParaRPr>
          </a:p>
          <a:p>
            <a:pPr indent="0" lvl="0" marL="0" rtl="0" algn="l">
              <a:spcBef>
                <a:spcPts val="0"/>
              </a:spcBef>
              <a:spcAft>
                <a:spcPts val="0"/>
              </a:spcAft>
              <a:buNone/>
            </a:pPr>
            <a:r>
              <a:t/>
            </a:r>
            <a:endParaRPr sz="1800"/>
          </a:p>
        </p:txBody>
      </p:sp>
      <p:sp>
        <p:nvSpPr>
          <p:cNvPr id="126" name="Google Shape;126;p17"/>
          <p:cNvSpPr txBox="1"/>
          <p:nvPr>
            <p:ph idx="1" type="body"/>
          </p:nvPr>
        </p:nvSpPr>
        <p:spPr>
          <a:xfrm>
            <a:off x="729325" y="2078875"/>
            <a:ext cx="40632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PT">
                <a:solidFill>
                  <a:schemeClr val="dk2"/>
                </a:solidFill>
                <a:latin typeface="Raleway"/>
                <a:ea typeface="Raleway"/>
                <a:cs typeface="Raleway"/>
                <a:sym typeface="Raleway"/>
              </a:rPr>
              <a:t>Consumer Segments:</a:t>
            </a:r>
            <a:endParaRPr b="1">
              <a:solidFill>
                <a:schemeClr val="dk2"/>
              </a:solidFill>
              <a:latin typeface="Raleway"/>
              <a:ea typeface="Raleway"/>
              <a:cs typeface="Raleway"/>
              <a:sym typeface="Raleway"/>
            </a:endParaRPr>
          </a:p>
          <a:p>
            <a:pPr indent="0" lvl="0" marL="0" rtl="0" algn="l">
              <a:spcBef>
                <a:spcPts val="1200"/>
              </a:spcBef>
              <a:spcAft>
                <a:spcPts val="0"/>
              </a:spcAft>
              <a:buNone/>
            </a:pPr>
            <a:r>
              <a:rPr b="1" lang="pt-PT">
                <a:solidFill>
                  <a:schemeClr val="dk2"/>
                </a:solidFill>
                <a:latin typeface="Raleway"/>
                <a:ea typeface="Raleway"/>
                <a:cs typeface="Raleway"/>
                <a:sym typeface="Raleway"/>
              </a:rPr>
              <a:t>Psychographic:</a:t>
            </a:r>
            <a:endParaRPr b="1">
              <a:solidFill>
                <a:schemeClr val="dk2"/>
              </a:solidFill>
              <a:latin typeface="Raleway"/>
              <a:ea typeface="Raleway"/>
              <a:cs typeface="Raleway"/>
              <a:sym typeface="Raleway"/>
            </a:endParaRPr>
          </a:p>
          <a:p>
            <a:pPr indent="-304285" lvl="0" marL="457200" rtl="0" algn="l">
              <a:spcBef>
                <a:spcPts val="1200"/>
              </a:spcBef>
              <a:spcAft>
                <a:spcPts val="0"/>
              </a:spcAft>
              <a:buClr>
                <a:schemeClr val="dk2"/>
              </a:buClr>
              <a:buSzPts val="1192"/>
              <a:buFont typeface="Raleway"/>
              <a:buChar char="❖"/>
            </a:pPr>
            <a:r>
              <a:rPr lang="pt-PT" sz="1191">
                <a:solidFill>
                  <a:schemeClr val="dk2"/>
                </a:solidFill>
                <a:latin typeface="Raleway"/>
                <a:ea typeface="Raleway"/>
                <a:cs typeface="Raleway"/>
                <a:sym typeface="Raleway"/>
              </a:rPr>
              <a:t>Consumers with specific </a:t>
            </a:r>
            <a:r>
              <a:rPr b="1" lang="pt-PT" sz="1191">
                <a:solidFill>
                  <a:schemeClr val="dk2"/>
                </a:solidFill>
                <a:latin typeface="Raleway"/>
                <a:ea typeface="Raleway"/>
                <a:cs typeface="Raleway"/>
                <a:sym typeface="Raleway"/>
              </a:rPr>
              <a:t>lifestyles</a:t>
            </a:r>
            <a:r>
              <a:rPr lang="pt-PT" sz="1191">
                <a:solidFill>
                  <a:schemeClr val="dk2"/>
                </a:solidFill>
                <a:latin typeface="Raleway"/>
                <a:ea typeface="Raleway"/>
                <a:cs typeface="Raleway"/>
                <a:sym typeface="Raleway"/>
              </a:rPr>
              <a:t>, </a:t>
            </a:r>
            <a:r>
              <a:rPr b="1" lang="pt-PT" sz="1191">
                <a:solidFill>
                  <a:schemeClr val="dk2"/>
                </a:solidFill>
                <a:latin typeface="Raleway"/>
                <a:ea typeface="Raleway"/>
                <a:cs typeface="Raleway"/>
                <a:sym typeface="Raleway"/>
              </a:rPr>
              <a:t>hobbies</a:t>
            </a:r>
            <a:r>
              <a:rPr lang="pt-PT" sz="1191">
                <a:solidFill>
                  <a:schemeClr val="dk2"/>
                </a:solidFill>
                <a:latin typeface="Raleway"/>
                <a:ea typeface="Raleway"/>
                <a:cs typeface="Raleway"/>
                <a:sym typeface="Raleway"/>
              </a:rPr>
              <a:t>, and </a:t>
            </a:r>
            <a:r>
              <a:rPr b="1" lang="pt-PT" sz="1191">
                <a:solidFill>
                  <a:schemeClr val="dk2"/>
                </a:solidFill>
                <a:latin typeface="Raleway"/>
                <a:ea typeface="Raleway"/>
                <a:cs typeface="Raleway"/>
                <a:sym typeface="Raleway"/>
              </a:rPr>
              <a:t>interests</a:t>
            </a:r>
            <a:endParaRPr b="1" sz="1191">
              <a:solidFill>
                <a:schemeClr val="dk2"/>
              </a:solidFill>
              <a:latin typeface="Raleway"/>
              <a:ea typeface="Raleway"/>
              <a:cs typeface="Raleway"/>
              <a:sym typeface="Raleway"/>
            </a:endParaRPr>
          </a:p>
          <a:p>
            <a:pPr indent="-304285" lvl="0" marL="457200" rtl="0" algn="l">
              <a:spcBef>
                <a:spcPts val="0"/>
              </a:spcBef>
              <a:spcAft>
                <a:spcPts val="0"/>
              </a:spcAft>
              <a:buClr>
                <a:schemeClr val="dk2"/>
              </a:buClr>
              <a:buSzPts val="1192"/>
              <a:buFont typeface="Raleway"/>
              <a:buChar char="❖"/>
            </a:pPr>
            <a:r>
              <a:rPr lang="pt-PT" sz="1191">
                <a:solidFill>
                  <a:schemeClr val="dk2"/>
                </a:solidFill>
                <a:latin typeface="Raleway"/>
                <a:ea typeface="Raleway"/>
                <a:cs typeface="Raleway"/>
                <a:sym typeface="Raleway"/>
              </a:rPr>
              <a:t>Enjoy hosting /attending </a:t>
            </a:r>
            <a:r>
              <a:rPr b="1" lang="pt-PT" sz="1191">
                <a:solidFill>
                  <a:schemeClr val="dk2"/>
                </a:solidFill>
                <a:latin typeface="Raleway"/>
                <a:ea typeface="Raleway"/>
                <a:cs typeface="Raleway"/>
                <a:sym typeface="Raleway"/>
              </a:rPr>
              <a:t>parties </a:t>
            </a:r>
            <a:r>
              <a:rPr lang="pt-PT" sz="1191">
                <a:solidFill>
                  <a:schemeClr val="dk2"/>
                </a:solidFill>
                <a:latin typeface="Raleway"/>
                <a:ea typeface="Raleway"/>
                <a:cs typeface="Raleway"/>
                <a:sym typeface="Raleway"/>
              </a:rPr>
              <a:t>and </a:t>
            </a:r>
            <a:r>
              <a:rPr b="1" lang="pt-PT" sz="1191">
                <a:solidFill>
                  <a:schemeClr val="dk2"/>
                </a:solidFill>
                <a:latin typeface="Raleway"/>
                <a:ea typeface="Raleway"/>
                <a:cs typeface="Raleway"/>
                <a:sym typeface="Raleway"/>
              </a:rPr>
              <a:t>events</a:t>
            </a:r>
            <a:endParaRPr b="1" sz="1191">
              <a:solidFill>
                <a:schemeClr val="dk2"/>
              </a:solidFill>
              <a:latin typeface="Raleway"/>
              <a:ea typeface="Raleway"/>
              <a:cs typeface="Raleway"/>
              <a:sym typeface="Raleway"/>
            </a:endParaRPr>
          </a:p>
          <a:p>
            <a:pPr indent="-304285" lvl="0" marL="457200" rtl="0" algn="l">
              <a:spcBef>
                <a:spcPts val="0"/>
              </a:spcBef>
              <a:spcAft>
                <a:spcPts val="0"/>
              </a:spcAft>
              <a:buClr>
                <a:schemeClr val="dk2"/>
              </a:buClr>
              <a:buSzPts val="1192"/>
              <a:buFont typeface="Raleway"/>
              <a:buChar char="❖"/>
            </a:pPr>
            <a:r>
              <a:rPr lang="pt-PT" sz="1191">
                <a:solidFill>
                  <a:schemeClr val="dk2"/>
                </a:solidFill>
                <a:latin typeface="Raleway"/>
                <a:ea typeface="Raleway"/>
                <a:cs typeface="Raleway"/>
                <a:sym typeface="Raleway"/>
              </a:rPr>
              <a:t>Enjoy </a:t>
            </a:r>
            <a:r>
              <a:rPr b="1" lang="pt-PT" sz="1191">
                <a:solidFill>
                  <a:schemeClr val="dk2"/>
                </a:solidFill>
                <a:latin typeface="Raleway"/>
                <a:ea typeface="Raleway"/>
                <a:cs typeface="Raleway"/>
                <a:sym typeface="Raleway"/>
              </a:rPr>
              <a:t>drinking </a:t>
            </a:r>
            <a:endParaRPr b="1" sz="1191">
              <a:solidFill>
                <a:schemeClr val="dk2"/>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127" name="Google Shape;127;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pic>
        <p:nvPicPr>
          <p:cNvPr id="128" name="Google Shape;128;p17"/>
          <p:cNvPicPr preferRelativeResize="0"/>
          <p:nvPr/>
        </p:nvPicPr>
        <p:blipFill>
          <a:blip r:embed="rId3">
            <a:alphaModFix/>
          </a:blip>
          <a:stretch>
            <a:fillRect/>
          </a:stretch>
        </p:blipFill>
        <p:spPr>
          <a:xfrm>
            <a:off x="5087700" y="2325550"/>
            <a:ext cx="3397176" cy="226881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00"/>
              <a:t>2. </a:t>
            </a:r>
            <a:r>
              <a:rPr lang="pt-PT" sz="1800">
                <a:solidFill>
                  <a:srgbClr val="373A3C"/>
                </a:solidFill>
              </a:rPr>
              <a:t>How do you characterize the target market segment(s) of Drinkworks? What is its potential target market size?</a:t>
            </a:r>
            <a:endParaRPr sz="1800"/>
          </a:p>
        </p:txBody>
      </p:sp>
      <p:sp>
        <p:nvSpPr>
          <p:cNvPr id="134" name="Google Shape;134;p18"/>
          <p:cNvSpPr txBox="1"/>
          <p:nvPr>
            <p:ph idx="1" type="body"/>
          </p:nvPr>
        </p:nvSpPr>
        <p:spPr>
          <a:xfrm>
            <a:off x="729450" y="2092775"/>
            <a:ext cx="38970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PT">
                <a:solidFill>
                  <a:schemeClr val="dk2"/>
                </a:solidFill>
                <a:latin typeface="Raleway"/>
                <a:ea typeface="Raleway"/>
                <a:cs typeface="Raleway"/>
                <a:sym typeface="Raleway"/>
              </a:rPr>
              <a:t>Consumer Segments:</a:t>
            </a:r>
            <a:endParaRPr b="1">
              <a:solidFill>
                <a:schemeClr val="dk2"/>
              </a:solidFill>
              <a:latin typeface="Raleway"/>
              <a:ea typeface="Raleway"/>
              <a:cs typeface="Raleway"/>
              <a:sym typeface="Raleway"/>
            </a:endParaRPr>
          </a:p>
          <a:p>
            <a:pPr indent="0" lvl="0" marL="0" rtl="0" algn="l">
              <a:spcBef>
                <a:spcPts val="1200"/>
              </a:spcBef>
              <a:spcAft>
                <a:spcPts val="0"/>
              </a:spcAft>
              <a:buNone/>
            </a:pPr>
            <a:r>
              <a:rPr b="1" lang="pt-PT">
                <a:solidFill>
                  <a:schemeClr val="dk2"/>
                </a:solidFill>
                <a:latin typeface="Raleway"/>
                <a:ea typeface="Raleway"/>
                <a:cs typeface="Raleway"/>
                <a:sym typeface="Raleway"/>
              </a:rPr>
              <a:t>Socio-Demographic:</a:t>
            </a:r>
            <a:endParaRPr b="1">
              <a:solidFill>
                <a:schemeClr val="dk2"/>
              </a:solidFill>
              <a:latin typeface="Raleway"/>
              <a:ea typeface="Raleway"/>
              <a:cs typeface="Raleway"/>
              <a:sym typeface="Raleway"/>
            </a:endParaRPr>
          </a:p>
          <a:p>
            <a:pPr indent="-301625" lvl="0" marL="457200" rtl="0" algn="l">
              <a:spcBef>
                <a:spcPts val="1200"/>
              </a:spcBef>
              <a:spcAft>
                <a:spcPts val="0"/>
              </a:spcAft>
              <a:buClr>
                <a:srgbClr val="000000"/>
              </a:buClr>
              <a:buSzPts val="1150"/>
              <a:buFont typeface="Raleway"/>
              <a:buChar char="❖"/>
            </a:pPr>
            <a:r>
              <a:rPr lang="pt-PT" sz="1150">
                <a:solidFill>
                  <a:srgbClr val="000000"/>
                </a:solidFill>
                <a:latin typeface="Raleway"/>
                <a:ea typeface="Raleway"/>
                <a:cs typeface="Raleway"/>
                <a:sym typeface="Raleway"/>
              </a:rPr>
              <a:t>Target </a:t>
            </a:r>
            <a:r>
              <a:rPr b="1" lang="pt-PT" sz="1150">
                <a:solidFill>
                  <a:srgbClr val="000000"/>
                </a:solidFill>
                <a:latin typeface="Raleway"/>
                <a:ea typeface="Raleway"/>
                <a:cs typeface="Raleway"/>
                <a:sym typeface="Raleway"/>
              </a:rPr>
              <a:t>different age groups,</a:t>
            </a:r>
            <a:r>
              <a:rPr lang="pt-PT" sz="1150">
                <a:solidFill>
                  <a:srgbClr val="000000"/>
                </a:solidFill>
                <a:latin typeface="Raleway"/>
                <a:ea typeface="Raleway"/>
                <a:cs typeface="Raleway"/>
                <a:sym typeface="Raleway"/>
              </a:rPr>
              <a:t> </a:t>
            </a:r>
            <a:r>
              <a:rPr b="1" lang="pt-PT" sz="1150">
                <a:solidFill>
                  <a:srgbClr val="000000"/>
                </a:solidFill>
                <a:latin typeface="Raleway"/>
                <a:ea typeface="Raleway"/>
                <a:cs typeface="Raleway"/>
                <a:sym typeface="Raleway"/>
              </a:rPr>
              <a:t>genders</a:t>
            </a:r>
            <a:r>
              <a:rPr lang="pt-PT" sz="1150">
                <a:solidFill>
                  <a:srgbClr val="000000"/>
                </a:solidFill>
                <a:latin typeface="Raleway"/>
                <a:ea typeface="Raleway"/>
                <a:cs typeface="Raleway"/>
                <a:sym typeface="Raleway"/>
              </a:rPr>
              <a:t>, </a:t>
            </a:r>
            <a:r>
              <a:rPr b="1" lang="pt-PT" sz="1150">
                <a:solidFill>
                  <a:srgbClr val="000000"/>
                </a:solidFill>
                <a:latin typeface="Raleway"/>
                <a:ea typeface="Raleway"/>
                <a:cs typeface="Raleway"/>
                <a:sym typeface="Raleway"/>
              </a:rPr>
              <a:t>income level</a:t>
            </a:r>
            <a:endParaRPr b="1" sz="1150">
              <a:solidFill>
                <a:srgbClr val="000000"/>
              </a:solidFill>
              <a:latin typeface="Raleway"/>
              <a:ea typeface="Raleway"/>
              <a:cs typeface="Raleway"/>
              <a:sym typeface="Raleway"/>
            </a:endParaRPr>
          </a:p>
          <a:p>
            <a:pPr indent="-301625" lvl="0" marL="457200" rtl="0" algn="l">
              <a:spcBef>
                <a:spcPts val="0"/>
              </a:spcBef>
              <a:spcAft>
                <a:spcPts val="0"/>
              </a:spcAft>
              <a:buClr>
                <a:srgbClr val="000000"/>
              </a:buClr>
              <a:buSzPts val="1150"/>
              <a:buFont typeface="Raleway"/>
              <a:buChar char="❖"/>
            </a:pPr>
            <a:r>
              <a:rPr lang="pt-PT" sz="1150">
                <a:solidFill>
                  <a:srgbClr val="000000"/>
                </a:solidFill>
                <a:latin typeface="Raleway"/>
                <a:ea typeface="Raleway"/>
                <a:cs typeface="Raleway"/>
                <a:sym typeface="Raleway"/>
              </a:rPr>
              <a:t>Lager </a:t>
            </a:r>
            <a:r>
              <a:rPr b="1" lang="pt-PT" sz="1150">
                <a:solidFill>
                  <a:srgbClr val="000000"/>
                </a:solidFill>
                <a:latin typeface="Raleway"/>
                <a:ea typeface="Raleway"/>
                <a:cs typeface="Raleway"/>
                <a:sym typeface="Raleway"/>
              </a:rPr>
              <a:t>demand and need</a:t>
            </a:r>
            <a:r>
              <a:rPr lang="pt-PT" sz="1150">
                <a:solidFill>
                  <a:srgbClr val="000000"/>
                </a:solidFill>
                <a:latin typeface="Raleway"/>
                <a:ea typeface="Raleway"/>
                <a:cs typeface="Raleway"/>
                <a:sym typeface="Raleway"/>
              </a:rPr>
              <a:t> for hosting/attending parties</a:t>
            </a:r>
            <a:endParaRPr sz="1150"/>
          </a:p>
        </p:txBody>
      </p:sp>
      <p:sp>
        <p:nvSpPr>
          <p:cNvPr id="135" name="Google Shape;135;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pic>
        <p:nvPicPr>
          <p:cNvPr id="136" name="Google Shape;136;p18"/>
          <p:cNvPicPr preferRelativeResize="0"/>
          <p:nvPr/>
        </p:nvPicPr>
        <p:blipFill>
          <a:blip r:embed="rId3">
            <a:alphaModFix/>
          </a:blip>
          <a:stretch>
            <a:fillRect/>
          </a:stretch>
        </p:blipFill>
        <p:spPr>
          <a:xfrm>
            <a:off x="4893375" y="2315200"/>
            <a:ext cx="3698374" cy="20803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00"/>
              <a:t>2. </a:t>
            </a:r>
            <a:r>
              <a:rPr lang="pt-PT" sz="1800">
                <a:solidFill>
                  <a:srgbClr val="373A3C"/>
                </a:solidFill>
              </a:rPr>
              <a:t>How do you characterize the target market segment(s) of Drinkworks? What is its potential target market size?</a:t>
            </a:r>
            <a:endParaRPr sz="1800">
              <a:solidFill>
                <a:srgbClr val="373A3C"/>
              </a:solidFill>
              <a:highlight>
                <a:srgbClr val="FFFFFF"/>
              </a:highlight>
            </a:endParaRPr>
          </a:p>
          <a:p>
            <a:pPr indent="0" lvl="0" marL="0" rtl="0" algn="l">
              <a:spcBef>
                <a:spcPts val="0"/>
              </a:spcBef>
              <a:spcAft>
                <a:spcPts val="0"/>
              </a:spcAft>
              <a:buNone/>
            </a:pPr>
            <a:r>
              <a:t/>
            </a:r>
            <a:endParaRPr sz="1800"/>
          </a:p>
        </p:txBody>
      </p:sp>
      <p:sp>
        <p:nvSpPr>
          <p:cNvPr id="142" name="Google Shape;142;p19"/>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pt-PT" sz="1602">
                <a:solidFill>
                  <a:schemeClr val="dk2"/>
                </a:solidFill>
                <a:latin typeface="Raleway"/>
                <a:ea typeface="Raleway"/>
                <a:cs typeface="Raleway"/>
                <a:sym typeface="Raleway"/>
              </a:rPr>
              <a:t>Consumer Segments:</a:t>
            </a:r>
            <a:endParaRPr b="1" sz="1602">
              <a:solidFill>
                <a:schemeClr val="dk2"/>
              </a:solidFill>
              <a:latin typeface="Raleway"/>
              <a:ea typeface="Raleway"/>
              <a:cs typeface="Raleway"/>
              <a:sym typeface="Raleway"/>
            </a:endParaRPr>
          </a:p>
          <a:p>
            <a:pPr indent="0" lvl="0" marL="0" rtl="0" algn="l">
              <a:spcBef>
                <a:spcPts val="1200"/>
              </a:spcBef>
              <a:spcAft>
                <a:spcPts val="0"/>
              </a:spcAft>
              <a:buNone/>
            </a:pPr>
            <a:r>
              <a:rPr b="1" lang="pt-PT" sz="1238">
                <a:solidFill>
                  <a:schemeClr val="dk2"/>
                </a:solidFill>
                <a:latin typeface="Raleway"/>
                <a:ea typeface="Raleway"/>
                <a:cs typeface="Raleway"/>
                <a:sym typeface="Raleway"/>
              </a:rPr>
              <a:t>Key segments to Target:</a:t>
            </a:r>
            <a:endParaRPr b="1" sz="1238">
              <a:solidFill>
                <a:schemeClr val="dk2"/>
              </a:solidFill>
              <a:latin typeface="Raleway"/>
              <a:ea typeface="Raleway"/>
              <a:cs typeface="Raleway"/>
              <a:sym typeface="Raleway"/>
            </a:endParaRPr>
          </a:p>
          <a:p>
            <a:pPr indent="-311150" lvl="0" marL="457200" rtl="0" algn="l">
              <a:spcBef>
                <a:spcPts val="1200"/>
              </a:spcBef>
              <a:spcAft>
                <a:spcPts val="0"/>
              </a:spcAft>
              <a:buClr>
                <a:srgbClr val="000000"/>
              </a:buClr>
              <a:buSzPts val="1300"/>
              <a:buFont typeface="Arial"/>
              <a:buChar char="❖"/>
            </a:pPr>
            <a:r>
              <a:rPr lang="pt-PT" sz="700">
                <a:solidFill>
                  <a:srgbClr val="000000"/>
                </a:solidFill>
                <a:latin typeface="Arial"/>
                <a:ea typeface="Arial"/>
                <a:cs typeface="Arial"/>
                <a:sym typeface="Arial"/>
              </a:rPr>
              <a:t> </a:t>
            </a:r>
            <a:r>
              <a:rPr b="1" lang="pt-PT" sz="1100">
                <a:solidFill>
                  <a:srgbClr val="000000"/>
                </a:solidFill>
                <a:latin typeface="Raleway"/>
                <a:ea typeface="Raleway"/>
                <a:cs typeface="Raleway"/>
                <a:sym typeface="Raleway"/>
              </a:rPr>
              <a:t>Weekly Drinkers</a:t>
            </a:r>
            <a:r>
              <a:rPr lang="pt-PT" sz="1100">
                <a:solidFill>
                  <a:srgbClr val="000000"/>
                </a:solidFill>
                <a:latin typeface="Raleway"/>
                <a:ea typeface="Raleway"/>
                <a:cs typeface="Raleway"/>
                <a:sym typeface="Raleway"/>
              </a:rPr>
              <a:t> and </a:t>
            </a:r>
            <a:r>
              <a:rPr b="1" lang="pt-PT" sz="1100">
                <a:solidFill>
                  <a:srgbClr val="000000"/>
                </a:solidFill>
                <a:latin typeface="Raleway"/>
                <a:ea typeface="Raleway"/>
                <a:cs typeface="Raleway"/>
                <a:sym typeface="Raleway"/>
              </a:rPr>
              <a:t>hosts </a:t>
            </a:r>
            <a:r>
              <a:rPr lang="pt-PT" sz="1100">
                <a:solidFill>
                  <a:srgbClr val="000000"/>
                </a:solidFill>
                <a:latin typeface="Raleway"/>
                <a:ea typeface="Raleway"/>
                <a:cs typeface="Raleway"/>
                <a:sym typeface="Raleway"/>
              </a:rPr>
              <a:t>of the </a:t>
            </a:r>
            <a:r>
              <a:rPr b="1" lang="pt-PT" sz="1100">
                <a:solidFill>
                  <a:srgbClr val="000000"/>
                </a:solidFill>
                <a:latin typeface="Raleway"/>
                <a:ea typeface="Raleway"/>
                <a:cs typeface="Raleway"/>
                <a:sym typeface="Raleway"/>
              </a:rPr>
              <a:t>Younger </a:t>
            </a:r>
            <a:r>
              <a:rPr lang="pt-PT" sz="1100">
                <a:solidFill>
                  <a:srgbClr val="000000"/>
                </a:solidFill>
                <a:latin typeface="Raleway"/>
                <a:ea typeface="Raleway"/>
                <a:cs typeface="Raleway"/>
                <a:sym typeface="Raleway"/>
              </a:rPr>
              <a:t>Demographic</a:t>
            </a:r>
            <a:endParaRPr sz="1100">
              <a:solidFill>
                <a:srgbClr val="000000"/>
              </a:solidFill>
              <a:latin typeface="Raleway"/>
              <a:ea typeface="Raleway"/>
              <a:cs typeface="Raleway"/>
              <a:sym typeface="Raleway"/>
            </a:endParaRPr>
          </a:p>
          <a:p>
            <a:pPr indent="-298450" lvl="0" marL="457200" rtl="0" algn="l">
              <a:spcBef>
                <a:spcPts val="0"/>
              </a:spcBef>
              <a:spcAft>
                <a:spcPts val="0"/>
              </a:spcAft>
              <a:buClr>
                <a:srgbClr val="000000"/>
              </a:buClr>
              <a:buSzPts val="1100"/>
              <a:buFont typeface="Arial"/>
              <a:buChar char="❖"/>
            </a:pPr>
            <a:r>
              <a:rPr b="1" lang="pt-PT" sz="1100">
                <a:solidFill>
                  <a:srgbClr val="000000"/>
                </a:solidFill>
                <a:latin typeface="Raleway"/>
                <a:ea typeface="Raleway"/>
                <a:cs typeface="Raleway"/>
                <a:sym typeface="Raleway"/>
              </a:rPr>
              <a:t> Weekly Drinkers</a:t>
            </a:r>
            <a:r>
              <a:rPr lang="pt-PT" sz="1100">
                <a:solidFill>
                  <a:srgbClr val="000000"/>
                </a:solidFill>
                <a:latin typeface="Raleway"/>
                <a:ea typeface="Raleway"/>
                <a:cs typeface="Raleway"/>
                <a:sym typeface="Raleway"/>
              </a:rPr>
              <a:t> and </a:t>
            </a:r>
            <a:r>
              <a:rPr b="1" lang="pt-PT" sz="1100">
                <a:solidFill>
                  <a:srgbClr val="000000"/>
                </a:solidFill>
                <a:latin typeface="Raleway"/>
                <a:ea typeface="Raleway"/>
                <a:cs typeface="Raleway"/>
                <a:sym typeface="Raleway"/>
              </a:rPr>
              <a:t>hosts </a:t>
            </a:r>
            <a:r>
              <a:rPr lang="pt-PT" sz="1100">
                <a:solidFill>
                  <a:srgbClr val="000000"/>
                </a:solidFill>
                <a:latin typeface="Raleway"/>
                <a:ea typeface="Raleway"/>
                <a:cs typeface="Raleway"/>
                <a:sym typeface="Raleway"/>
              </a:rPr>
              <a:t>of the </a:t>
            </a:r>
            <a:r>
              <a:rPr b="1" lang="pt-PT" sz="1100">
                <a:solidFill>
                  <a:srgbClr val="000000"/>
                </a:solidFill>
                <a:latin typeface="Raleway"/>
                <a:ea typeface="Raleway"/>
                <a:cs typeface="Raleway"/>
                <a:sym typeface="Raleway"/>
              </a:rPr>
              <a:t>Older </a:t>
            </a:r>
            <a:r>
              <a:rPr lang="pt-PT" sz="1100">
                <a:solidFill>
                  <a:srgbClr val="000000"/>
                </a:solidFill>
                <a:latin typeface="Raleway"/>
                <a:ea typeface="Raleway"/>
                <a:cs typeface="Raleway"/>
                <a:sym typeface="Raleway"/>
              </a:rPr>
              <a:t>Demographic</a:t>
            </a:r>
            <a:endParaRPr sz="1100">
              <a:solidFill>
                <a:srgbClr val="000000"/>
              </a:solidFill>
              <a:latin typeface="Raleway"/>
              <a:ea typeface="Raleway"/>
              <a:cs typeface="Raleway"/>
              <a:sym typeface="Raleway"/>
            </a:endParaRPr>
          </a:p>
          <a:p>
            <a:pPr indent="-298450" lvl="0" marL="457200" rtl="0" algn="l">
              <a:spcBef>
                <a:spcPts val="0"/>
              </a:spcBef>
              <a:spcAft>
                <a:spcPts val="0"/>
              </a:spcAft>
              <a:buClr>
                <a:srgbClr val="000000"/>
              </a:buClr>
              <a:buSzPts val="1100"/>
              <a:buFont typeface="Arial"/>
              <a:buChar char="❖"/>
            </a:pPr>
            <a:r>
              <a:rPr lang="pt-PT" sz="1100">
                <a:solidFill>
                  <a:srgbClr val="000000"/>
                </a:solidFill>
                <a:latin typeface="Raleway"/>
                <a:ea typeface="Raleway"/>
                <a:cs typeface="Raleway"/>
                <a:sym typeface="Raleway"/>
              </a:rPr>
              <a:t> </a:t>
            </a:r>
            <a:r>
              <a:rPr b="1" lang="pt-PT" sz="1100">
                <a:solidFill>
                  <a:srgbClr val="000000"/>
                </a:solidFill>
                <a:latin typeface="Raleway"/>
                <a:ea typeface="Raleway"/>
                <a:cs typeface="Raleway"/>
                <a:sym typeface="Raleway"/>
              </a:rPr>
              <a:t>Monthly Drinkers</a:t>
            </a:r>
            <a:r>
              <a:rPr lang="pt-PT" sz="1100">
                <a:solidFill>
                  <a:srgbClr val="000000"/>
                </a:solidFill>
                <a:latin typeface="Raleway"/>
                <a:ea typeface="Raleway"/>
                <a:cs typeface="Raleway"/>
                <a:sym typeface="Raleway"/>
              </a:rPr>
              <a:t> and </a:t>
            </a:r>
            <a:r>
              <a:rPr b="1" lang="pt-PT" sz="1100">
                <a:solidFill>
                  <a:srgbClr val="000000"/>
                </a:solidFill>
                <a:latin typeface="Raleway"/>
                <a:ea typeface="Raleway"/>
                <a:cs typeface="Raleway"/>
                <a:sym typeface="Raleway"/>
              </a:rPr>
              <a:t>hosts</a:t>
            </a:r>
            <a:endParaRPr b="1" sz="1100">
              <a:solidFill>
                <a:srgbClr val="000000"/>
              </a:solidFill>
              <a:latin typeface="Raleway"/>
              <a:ea typeface="Raleway"/>
              <a:cs typeface="Raleway"/>
              <a:sym typeface="Raleway"/>
            </a:endParaRPr>
          </a:p>
          <a:p>
            <a:pPr indent="0" lvl="0" marL="0" rtl="0" algn="l">
              <a:spcBef>
                <a:spcPts val="1200"/>
              </a:spcBef>
              <a:spcAft>
                <a:spcPts val="1200"/>
              </a:spcAft>
              <a:buNone/>
            </a:pPr>
            <a:r>
              <a:t/>
            </a:r>
            <a:endParaRPr/>
          </a:p>
        </p:txBody>
      </p:sp>
      <p:sp>
        <p:nvSpPr>
          <p:cNvPr id="143" name="Google Shape;143;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
        <p:nvSpPr>
          <p:cNvPr id="144" name="Google Shape;144;p19"/>
          <p:cNvSpPr txBox="1"/>
          <p:nvPr>
            <p:ph idx="2" type="body"/>
          </p:nvPr>
        </p:nvSpPr>
        <p:spPr>
          <a:xfrm>
            <a:off x="4643600" y="2078875"/>
            <a:ext cx="3774300" cy="25014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t/>
            </a:r>
            <a:endParaRPr b="1" sz="1238">
              <a:solidFill>
                <a:schemeClr val="dk2"/>
              </a:solidFill>
              <a:latin typeface="Raleway"/>
              <a:ea typeface="Raleway"/>
              <a:cs typeface="Raleway"/>
              <a:sym typeface="Raleway"/>
            </a:endParaRPr>
          </a:p>
          <a:p>
            <a:pPr indent="0" lvl="0" marL="0" rtl="0" algn="l">
              <a:spcBef>
                <a:spcPts val="1200"/>
              </a:spcBef>
              <a:spcAft>
                <a:spcPts val="0"/>
              </a:spcAft>
              <a:buNone/>
            </a:pPr>
            <a:r>
              <a:rPr b="1" lang="pt-PT" sz="1224">
                <a:solidFill>
                  <a:schemeClr val="dk2"/>
                </a:solidFill>
                <a:latin typeface="Raleway"/>
                <a:ea typeface="Raleway"/>
                <a:cs typeface="Raleway"/>
                <a:sym typeface="Raleway"/>
              </a:rPr>
              <a:t>Key challenges in reaching these targets: </a:t>
            </a:r>
            <a:endParaRPr b="1" sz="1224">
              <a:solidFill>
                <a:schemeClr val="dk2"/>
              </a:solidFill>
              <a:latin typeface="Raleway"/>
              <a:ea typeface="Raleway"/>
              <a:cs typeface="Raleway"/>
              <a:sym typeface="Raleway"/>
            </a:endParaRPr>
          </a:p>
          <a:p>
            <a:pPr indent="-298450" lvl="0" marL="457200" rtl="0" algn="l">
              <a:spcBef>
                <a:spcPts val="1200"/>
              </a:spcBef>
              <a:spcAft>
                <a:spcPts val="0"/>
              </a:spcAft>
              <a:buClr>
                <a:srgbClr val="000000"/>
              </a:buClr>
              <a:buSzPts val="1100"/>
              <a:buFont typeface="Raleway"/>
              <a:buChar char="❖"/>
            </a:pPr>
            <a:r>
              <a:rPr lang="pt-PT" sz="1100">
                <a:solidFill>
                  <a:srgbClr val="000000"/>
                </a:solidFill>
                <a:latin typeface="Raleway"/>
                <a:ea typeface="Raleway"/>
                <a:cs typeface="Raleway"/>
                <a:sym typeface="Raleway"/>
              </a:rPr>
              <a:t>Developing </a:t>
            </a:r>
            <a:r>
              <a:rPr b="1" lang="pt-PT" sz="1100">
                <a:solidFill>
                  <a:srgbClr val="000000"/>
                </a:solidFill>
                <a:latin typeface="Raleway"/>
                <a:ea typeface="Raleway"/>
                <a:cs typeface="Raleway"/>
                <a:sym typeface="Raleway"/>
              </a:rPr>
              <a:t>Product Awareness</a:t>
            </a:r>
            <a:endParaRPr b="1" sz="1100">
              <a:solidFill>
                <a:srgbClr val="000000"/>
              </a:solidFill>
              <a:latin typeface="Raleway"/>
              <a:ea typeface="Raleway"/>
              <a:cs typeface="Raleway"/>
              <a:sym typeface="Raleway"/>
            </a:endParaRPr>
          </a:p>
          <a:p>
            <a:pPr indent="-298450" lvl="0" marL="457200" rtl="0" algn="l">
              <a:spcBef>
                <a:spcPts val="0"/>
              </a:spcBef>
              <a:spcAft>
                <a:spcPts val="0"/>
              </a:spcAft>
              <a:buClr>
                <a:srgbClr val="000000"/>
              </a:buClr>
              <a:buSzPts val="1100"/>
              <a:buFont typeface="Raleway"/>
              <a:buChar char="❖"/>
            </a:pPr>
            <a:r>
              <a:rPr b="1" lang="pt-PT" sz="1100">
                <a:solidFill>
                  <a:srgbClr val="000000"/>
                </a:solidFill>
                <a:latin typeface="Raleway"/>
                <a:ea typeface="Raleway"/>
                <a:cs typeface="Raleway"/>
                <a:sym typeface="Raleway"/>
              </a:rPr>
              <a:t>Information advertisements</a:t>
            </a:r>
            <a:r>
              <a:rPr lang="pt-PT" sz="1100">
                <a:solidFill>
                  <a:srgbClr val="000000"/>
                </a:solidFill>
                <a:latin typeface="Raleway"/>
                <a:ea typeface="Raleway"/>
                <a:cs typeface="Raleway"/>
                <a:sym typeface="Raleway"/>
              </a:rPr>
              <a:t> necessary to demonstrate usage</a:t>
            </a:r>
            <a:endParaRPr sz="1100">
              <a:solidFill>
                <a:srgbClr val="000000"/>
              </a:solidFill>
              <a:latin typeface="Raleway"/>
              <a:ea typeface="Raleway"/>
              <a:cs typeface="Raleway"/>
              <a:sym typeface="Raleway"/>
            </a:endParaRPr>
          </a:p>
          <a:p>
            <a:pPr indent="-298450" lvl="0" marL="457200" rtl="0" algn="l">
              <a:spcBef>
                <a:spcPts val="0"/>
              </a:spcBef>
              <a:spcAft>
                <a:spcPts val="0"/>
              </a:spcAft>
              <a:buClr>
                <a:srgbClr val="000000"/>
              </a:buClr>
              <a:buSzPts val="1100"/>
              <a:buFont typeface="Raleway"/>
              <a:buChar char="❖"/>
            </a:pPr>
            <a:r>
              <a:rPr b="1" lang="pt-PT" sz="1100">
                <a:solidFill>
                  <a:srgbClr val="000000"/>
                </a:solidFill>
                <a:latin typeface="Raleway"/>
                <a:ea typeface="Raleway"/>
                <a:cs typeface="Raleway"/>
                <a:sym typeface="Raleway"/>
              </a:rPr>
              <a:t>Various media </a:t>
            </a:r>
            <a:r>
              <a:rPr lang="pt-PT" sz="1100">
                <a:solidFill>
                  <a:srgbClr val="000000"/>
                </a:solidFill>
                <a:latin typeface="Raleway"/>
                <a:ea typeface="Raleway"/>
                <a:cs typeface="Raleway"/>
                <a:sym typeface="Raleway"/>
              </a:rPr>
              <a:t>will need to be used to reach target segments that span a </a:t>
            </a:r>
            <a:r>
              <a:rPr b="1" lang="pt-PT" sz="1100">
                <a:solidFill>
                  <a:srgbClr val="000000"/>
                </a:solidFill>
                <a:latin typeface="Raleway"/>
                <a:ea typeface="Raleway"/>
                <a:cs typeface="Raleway"/>
                <a:sym typeface="Raleway"/>
              </a:rPr>
              <a:t>variety of generations</a:t>
            </a:r>
            <a:r>
              <a:rPr lang="pt-PT" sz="1100">
                <a:solidFill>
                  <a:srgbClr val="000000"/>
                </a:solidFill>
                <a:latin typeface="Raleway"/>
                <a:ea typeface="Raleway"/>
                <a:cs typeface="Raleway"/>
                <a:sym typeface="Raleway"/>
              </a:rPr>
              <a:t>(social media, Tv ads and more)</a:t>
            </a:r>
            <a:endParaRPr sz="1100">
              <a:solidFill>
                <a:srgbClr val="000000"/>
              </a:solidFill>
              <a:latin typeface="Raleway"/>
              <a:ea typeface="Raleway"/>
              <a:cs typeface="Raleway"/>
              <a:sym typeface="Raleway"/>
            </a:endParaRPr>
          </a:p>
          <a:p>
            <a:pPr indent="-298450" lvl="0" marL="457200" rtl="0" algn="l">
              <a:spcBef>
                <a:spcPts val="0"/>
              </a:spcBef>
              <a:spcAft>
                <a:spcPts val="0"/>
              </a:spcAft>
              <a:buClr>
                <a:srgbClr val="000000"/>
              </a:buClr>
              <a:buSzPts val="1100"/>
              <a:buFont typeface="Raleway"/>
              <a:buChar char="❖"/>
            </a:pPr>
            <a:r>
              <a:rPr b="1" lang="pt-PT" sz="1100">
                <a:solidFill>
                  <a:srgbClr val="000000"/>
                </a:solidFill>
                <a:latin typeface="Raleway"/>
                <a:ea typeface="Raleway"/>
                <a:cs typeface="Raleway"/>
                <a:sym typeface="Raleway"/>
              </a:rPr>
              <a:t>Convincing consumers </a:t>
            </a:r>
            <a:r>
              <a:rPr lang="pt-PT" sz="1100">
                <a:solidFill>
                  <a:srgbClr val="000000"/>
                </a:solidFill>
                <a:latin typeface="Raleway"/>
                <a:ea typeface="Raleway"/>
                <a:cs typeface="Raleway"/>
                <a:sym typeface="Raleway"/>
              </a:rPr>
              <a:t>of high quality will be key to </a:t>
            </a:r>
            <a:r>
              <a:rPr b="1" lang="pt-PT" sz="1100">
                <a:solidFill>
                  <a:srgbClr val="000000"/>
                </a:solidFill>
                <a:latin typeface="Raleway"/>
                <a:ea typeface="Raleway"/>
                <a:cs typeface="Raleway"/>
                <a:sym typeface="Raleway"/>
              </a:rPr>
              <a:t>capturing </a:t>
            </a:r>
            <a:r>
              <a:rPr lang="pt-PT" sz="1100">
                <a:solidFill>
                  <a:srgbClr val="000000"/>
                </a:solidFill>
                <a:latin typeface="Raleway"/>
                <a:ea typeface="Raleway"/>
                <a:cs typeface="Raleway"/>
                <a:sym typeface="Raleway"/>
              </a:rPr>
              <a:t>these segments</a:t>
            </a:r>
            <a:endParaRPr sz="1100">
              <a:solidFill>
                <a:srgbClr val="000000"/>
              </a:solidFill>
              <a:latin typeface="Raleway"/>
              <a:ea typeface="Raleway"/>
              <a:cs typeface="Raleway"/>
              <a:sym typeface="Raleway"/>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PT" sz="1800"/>
              <a:t>2. </a:t>
            </a:r>
            <a:r>
              <a:rPr lang="pt-PT" sz="1800">
                <a:solidFill>
                  <a:srgbClr val="373A3C"/>
                </a:solidFill>
              </a:rPr>
              <a:t>How do you characterize the target market segment(s) of Drinkworks? What is its potential target market size?</a:t>
            </a:r>
            <a:endParaRPr sz="1800">
              <a:solidFill>
                <a:srgbClr val="373A3C"/>
              </a:solidFill>
              <a:highlight>
                <a:srgbClr val="FFFFFF"/>
              </a:highlight>
            </a:endParaRPr>
          </a:p>
          <a:p>
            <a:pPr indent="0" lvl="0" marL="0" rtl="0" algn="l">
              <a:spcBef>
                <a:spcPts val="0"/>
              </a:spcBef>
              <a:spcAft>
                <a:spcPts val="0"/>
              </a:spcAft>
              <a:buNone/>
            </a:pPr>
            <a:r>
              <a:t/>
            </a:r>
            <a:endParaRPr sz="1800"/>
          </a:p>
        </p:txBody>
      </p:sp>
      <p:sp>
        <p:nvSpPr>
          <p:cNvPr id="150" name="Google Shape;150;p20"/>
          <p:cNvSpPr txBox="1"/>
          <p:nvPr>
            <p:ph idx="1" type="body"/>
          </p:nvPr>
        </p:nvSpPr>
        <p:spPr>
          <a:xfrm>
            <a:off x="255425" y="2099850"/>
            <a:ext cx="52842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pt-PT" sz="1602">
                <a:solidFill>
                  <a:schemeClr val="dk2"/>
                </a:solidFill>
                <a:latin typeface="Raleway"/>
                <a:ea typeface="Raleway"/>
                <a:cs typeface="Raleway"/>
                <a:sym typeface="Raleway"/>
              </a:rPr>
              <a:t>Potential market size:</a:t>
            </a:r>
            <a:endParaRPr b="1" sz="1602">
              <a:solidFill>
                <a:schemeClr val="dk2"/>
              </a:solidFill>
              <a:latin typeface="Raleway"/>
              <a:ea typeface="Raleway"/>
              <a:cs typeface="Raleway"/>
              <a:sym typeface="Raleway"/>
            </a:endParaRPr>
          </a:p>
          <a:p>
            <a:pPr indent="0" lvl="0" marL="0" rtl="0" algn="l">
              <a:spcBef>
                <a:spcPts val="1200"/>
              </a:spcBef>
              <a:spcAft>
                <a:spcPts val="0"/>
              </a:spcAft>
              <a:buNone/>
            </a:pPr>
            <a:r>
              <a:rPr lang="pt-PT" sz="1200">
                <a:solidFill>
                  <a:srgbClr val="333333"/>
                </a:solidFill>
                <a:highlight>
                  <a:srgbClr val="FFFFFF"/>
                </a:highlight>
                <a:latin typeface="Roboto"/>
                <a:ea typeface="Roboto"/>
                <a:cs typeface="Roboto"/>
                <a:sym typeface="Roboto"/>
              </a:rPr>
              <a:t>-Initial appeal among consumers;</a:t>
            </a:r>
            <a:endParaRPr sz="1200">
              <a:solidFill>
                <a:srgbClr val="333333"/>
              </a:solidFill>
              <a:highlight>
                <a:srgbClr val="FFFFFF"/>
              </a:highlight>
              <a:latin typeface="Roboto"/>
              <a:ea typeface="Roboto"/>
              <a:cs typeface="Roboto"/>
              <a:sym typeface="Roboto"/>
            </a:endParaRPr>
          </a:p>
          <a:p>
            <a:pPr indent="0" lvl="0" marL="0" rtl="0" algn="l">
              <a:spcBef>
                <a:spcPts val="1200"/>
              </a:spcBef>
              <a:spcAft>
                <a:spcPts val="0"/>
              </a:spcAft>
              <a:buNone/>
            </a:pPr>
            <a:r>
              <a:rPr lang="pt-PT" sz="1200">
                <a:solidFill>
                  <a:srgbClr val="333333"/>
                </a:solidFill>
                <a:highlight>
                  <a:srgbClr val="FFFFFF"/>
                </a:highlight>
                <a:latin typeface="Roboto"/>
                <a:ea typeface="Roboto"/>
                <a:cs typeface="Roboto"/>
                <a:sym typeface="Roboto"/>
              </a:rPr>
              <a:t>-9% to 39% survey responses interested in purchasing the machine and pods;</a:t>
            </a:r>
            <a:endParaRPr sz="1200">
              <a:solidFill>
                <a:srgbClr val="333333"/>
              </a:solidFill>
              <a:highlight>
                <a:srgbClr val="FFFFFF"/>
              </a:highlight>
              <a:latin typeface="Roboto"/>
              <a:ea typeface="Roboto"/>
              <a:cs typeface="Roboto"/>
              <a:sym typeface="Roboto"/>
            </a:endParaRPr>
          </a:p>
          <a:p>
            <a:pPr indent="0" lvl="0" marL="0" rtl="0" algn="l">
              <a:spcBef>
                <a:spcPts val="1200"/>
              </a:spcBef>
              <a:spcAft>
                <a:spcPts val="1200"/>
              </a:spcAft>
              <a:buNone/>
            </a:pPr>
            <a:r>
              <a:rPr lang="pt-PT" sz="1200">
                <a:solidFill>
                  <a:srgbClr val="333333"/>
                </a:solidFill>
                <a:highlight>
                  <a:srgbClr val="FFFFFF"/>
                </a:highlight>
                <a:latin typeface="Roboto"/>
                <a:ea typeface="Roboto"/>
                <a:cs typeface="Roboto"/>
                <a:sym typeface="Roboto"/>
              </a:rPr>
              <a:t>- Average Alcohol Consumption,  19.4L for men e 7L for women;</a:t>
            </a:r>
            <a:endParaRPr sz="1200">
              <a:solidFill>
                <a:srgbClr val="333333"/>
              </a:solidFill>
              <a:highlight>
                <a:srgbClr val="FFFFFF"/>
              </a:highlight>
              <a:latin typeface="Roboto"/>
              <a:ea typeface="Roboto"/>
              <a:cs typeface="Roboto"/>
              <a:sym typeface="Roboto"/>
            </a:endParaRPr>
          </a:p>
        </p:txBody>
      </p:sp>
      <p:sp>
        <p:nvSpPr>
          <p:cNvPr id="151" name="Google Shape;151;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pic>
        <p:nvPicPr>
          <p:cNvPr id="152" name="Google Shape;152;p20"/>
          <p:cNvPicPr preferRelativeResize="0"/>
          <p:nvPr/>
        </p:nvPicPr>
        <p:blipFill>
          <a:blip r:embed="rId3">
            <a:alphaModFix/>
          </a:blip>
          <a:stretch>
            <a:fillRect/>
          </a:stretch>
        </p:blipFill>
        <p:spPr>
          <a:xfrm>
            <a:off x="5331200" y="2195676"/>
            <a:ext cx="3562025" cy="21342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90"/>
              <a:buFont typeface="Arial"/>
              <a:buNone/>
            </a:pPr>
            <a:r>
              <a:rPr lang="pt-PT" sz="1840"/>
              <a:t>3. What is Drinkworks value proposition in the market?</a:t>
            </a:r>
            <a:endParaRPr/>
          </a:p>
        </p:txBody>
      </p:sp>
      <p:sp>
        <p:nvSpPr>
          <p:cNvPr id="158" name="Google Shape;158;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pt-PT">
                <a:solidFill>
                  <a:srgbClr val="0E101A"/>
                </a:solidFill>
                <a:latin typeface="Arial"/>
                <a:ea typeface="Arial"/>
                <a:cs typeface="Arial"/>
                <a:sym typeface="Arial"/>
              </a:rPr>
              <a:t>Drinkworks could be perceived as an innovative product since it is a modern and cutting-edge approach. The device simplifies, speeds up, and improves cocktail-making efficiency, making the product more convenient for the customers. The product is sophisticated and seems to be luxurious. </a:t>
            </a:r>
            <a:endParaRPr>
              <a:solidFill>
                <a:srgbClr val="0E101A"/>
              </a:solidFill>
              <a:latin typeface="Arial"/>
              <a:ea typeface="Arial"/>
              <a:cs typeface="Arial"/>
              <a:sym typeface="Arial"/>
            </a:endParaRPr>
          </a:p>
          <a:p>
            <a:pPr indent="0" lvl="0" marL="0" rtl="0" algn="just">
              <a:spcBef>
                <a:spcPts val="0"/>
              </a:spcBef>
              <a:spcAft>
                <a:spcPts val="0"/>
              </a:spcAft>
              <a:buNone/>
            </a:pPr>
            <a:r>
              <a:t/>
            </a:r>
            <a:endParaRPr>
              <a:solidFill>
                <a:srgbClr val="0E101A"/>
              </a:solidFill>
              <a:latin typeface="Arial"/>
              <a:ea typeface="Arial"/>
              <a:cs typeface="Arial"/>
              <a:sym typeface="Arial"/>
            </a:endParaRPr>
          </a:p>
          <a:p>
            <a:pPr indent="0" lvl="0" marL="0" rtl="0" algn="just">
              <a:spcBef>
                <a:spcPts val="0"/>
              </a:spcBef>
              <a:spcAft>
                <a:spcPts val="0"/>
              </a:spcAft>
              <a:buNone/>
            </a:pPr>
            <a:r>
              <a:rPr lang="pt-PT">
                <a:solidFill>
                  <a:srgbClr val="0E101A"/>
                </a:solidFill>
                <a:latin typeface="Arial"/>
                <a:ea typeface="Arial"/>
                <a:cs typeface="Arial"/>
                <a:sym typeface="Arial"/>
              </a:rPr>
              <a:t>Therefore, the value proposition that distinguishes Drinkworks from other players in the market can be:</a:t>
            </a:r>
            <a:endParaRPr>
              <a:solidFill>
                <a:srgbClr val="0E101A"/>
              </a:solidFill>
              <a:latin typeface="Arial"/>
              <a:ea typeface="Arial"/>
              <a:cs typeface="Arial"/>
              <a:sym typeface="Arial"/>
            </a:endParaRPr>
          </a:p>
          <a:p>
            <a:pPr indent="0" lvl="0" marL="0" rtl="0" algn="l">
              <a:spcBef>
                <a:spcPts val="0"/>
              </a:spcBef>
              <a:spcAft>
                <a:spcPts val="0"/>
              </a:spcAft>
              <a:buNone/>
            </a:pPr>
            <a:r>
              <a:t/>
            </a:r>
            <a:endParaRPr>
              <a:solidFill>
                <a:srgbClr val="0E101A"/>
              </a:solidFill>
              <a:latin typeface="Arial"/>
              <a:ea typeface="Arial"/>
              <a:cs typeface="Arial"/>
              <a:sym typeface="Arial"/>
            </a:endParaRPr>
          </a:p>
          <a:p>
            <a:pPr indent="0" lvl="0" marL="0" rtl="0" algn="ctr">
              <a:spcBef>
                <a:spcPts val="0"/>
              </a:spcBef>
              <a:spcAft>
                <a:spcPts val="0"/>
              </a:spcAft>
              <a:buNone/>
            </a:pPr>
            <a:r>
              <a:rPr b="1" i="1" lang="pt-PT">
                <a:solidFill>
                  <a:srgbClr val="0E101A"/>
                </a:solidFill>
                <a:latin typeface="Arial"/>
                <a:ea typeface="Arial"/>
                <a:cs typeface="Arial"/>
                <a:sym typeface="Arial"/>
              </a:rPr>
              <a:t>Drinkworks is an innovative product in which you can make high-quality cocktails at home comfort from a pod with the convenience of the distance of a touch of a button.</a:t>
            </a:r>
            <a:endParaRPr b="1" i="1" sz="1500"/>
          </a:p>
        </p:txBody>
      </p:sp>
      <p:sp>
        <p:nvSpPr>
          <p:cNvPr id="159" name="Google Shape;159;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pt-PT"/>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